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61"/>
  </p:handoutMasterIdLst>
  <p:sldIdLst>
    <p:sldId id="256" r:id="rId3"/>
    <p:sldId id="444" r:id="rId4"/>
    <p:sldId id="504" r:id="rId5"/>
    <p:sldId id="505" r:id="rId7"/>
    <p:sldId id="508" r:id="rId8"/>
    <p:sldId id="509" r:id="rId9"/>
    <p:sldId id="510" r:id="rId10"/>
    <p:sldId id="511" r:id="rId11"/>
    <p:sldId id="513" r:id="rId12"/>
    <p:sldId id="458" r:id="rId13"/>
    <p:sldId id="507" r:id="rId14"/>
    <p:sldId id="512" r:id="rId15"/>
    <p:sldId id="514" r:id="rId16"/>
    <p:sldId id="506" r:id="rId17"/>
    <p:sldId id="517" r:id="rId18"/>
    <p:sldId id="455" r:id="rId19"/>
    <p:sldId id="456" r:id="rId20"/>
    <p:sldId id="457" r:id="rId21"/>
    <p:sldId id="479" r:id="rId22"/>
    <p:sldId id="460" r:id="rId23"/>
    <p:sldId id="459" r:id="rId24"/>
    <p:sldId id="462" r:id="rId25"/>
    <p:sldId id="480" r:id="rId26"/>
    <p:sldId id="463" r:id="rId27"/>
    <p:sldId id="464" r:id="rId28"/>
    <p:sldId id="461" r:id="rId29"/>
    <p:sldId id="465" r:id="rId30"/>
    <p:sldId id="466" r:id="rId31"/>
    <p:sldId id="467" r:id="rId32"/>
    <p:sldId id="469" r:id="rId33"/>
    <p:sldId id="468" r:id="rId34"/>
    <p:sldId id="470" r:id="rId35"/>
    <p:sldId id="472" r:id="rId36"/>
    <p:sldId id="471" r:id="rId37"/>
    <p:sldId id="473" r:id="rId38"/>
    <p:sldId id="474" r:id="rId39"/>
    <p:sldId id="475" r:id="rId40"/>
    <p:sldId id="478" r:id="rId41"/>
    <p:sldId id="476" r:id="rId42"/>
    <p:sldId id="477" r:id="rId43"/>
    <p:sldId id="481" r:id="rId44"/>
    <p:sldId id="482" r:id="rId45"/>
    <p:sldId id="485" r:id="rId46"/>
    <p:sldId id="515" r:id="rId47"/>
    <p:sldId id="516" r:id="rId48"/>
    <p:sldId id="518" r:id="rId49"/>
    <p:sldId id="519" r:id="rId50"/>
    <p:sldId id="520" r:id="rId51"/>
    <p:sldId id="521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530" r:id="rId61"/>
    <p:sldId id="531" r:id="rId62"/>
    <p:sldId id="532" r:id="rId63"/>
    <p:sldId id="533" r:id="rId64"/>
    <p:sldId id="534" r:id="rId65"/>
    <p:sldId id="535" r:id="rId66"/>
    <p:sldId id="536" r:id="rId67"/>
    <p:sldId id="537" r:id="rId68"/>
    <p:sldId id="538" r:id="rId69"/>
    <p:sldId id="540" r:id="rId70"/>
    <p:sldId id="541" r:id="rId71"/>
    <p:sldId id="542" r:id="rId72"/>
    <p:sldId id="543" r:id="rId73"/>
    <p:sldId id="544" r:id="rId74"/>
    <p:sldId id="545" r:id="rId75"/>
    <p:sldId id="546" r:id="rId76"/>
    <p:sldId id="547" r:id="rId77"/>
    <p:sldId id="552" r:id="rId78"/>
    <p:sldId id="548" r:id="rId79"/>
    <p:sldId id="549" r:id="rId80"/>
    <p:sldId id="550" r:id="rId81"/>
    <p:sldId id="553" r:id="rId82"/>
    <p:sldId id="554" r:id="rId83"/>
    <p:sldId id="560" r:id="rId84"/>
    <p:sldId id="629" r:id="rId85"/>
    <p:sldId id="555" r:id="rId86"/>
    <p:sldId id="556" r:id="rId87"/>
    <p:sldId id="557" r:id="rId88"/>
    <p:sldId id="558" r:id="rId89"/>
    <p:sldId id="559" r:id="rId90"/>
    <p:sldId id="630" r:id="rId91"/>
    <p:sldId id="713" r:id="rId92"/>
    <p:sldId id="715" r:id="rId93"/>
    <p:sldId id="714" r:id="rId94"/>
    <p:sldId id="717" r:id="rId95"/>
    <p:sldId id="712" r:id="rId96"/>
    <p:sldId id="561" r:id="rId97"/>
    <p:sldId id="562" r:id="rId98"/>
    <p:sldId id="563" r:id="rId99"/>
    <p:sldId id="566" r:id="rId100"/>
    <p:sldId id="564" r:id="rId101"/>
    <p:sldId id="567" r:id="rId102"/>
    <p:sldId id="568" r:id="rId103"/>
    <p:sldId id="565" r:id="rId104"/>
    <p:sldId id="569" r:id="rId105"/>
    <p:sldId id="570" r:id="rId106"/>
    <p:sldId id="631" r:id="rId107"/>
    <p:sldId id="571" r:id="rId108"/>
    <p:sldId id="632" r:id="rId109"/>
    <p:sldId id="572" r:id="rId110"/>
    <p:sldId id="573" r:id="rId111"/>
    <p:sldId id="574" r:id="rId112"/>
    <p:sldId id="575" r:id="rId113"/>
    <p:sldId id="577" r:id="rId114"/>
    <p:sldId id="576" r:id="rId115"/>
    <p:sldId id="578" r:id="rId116"/>
    <p:sldId id="579" r:id="rId117"/>
    <p:sldId id="681" r:id="rId118"/>
    <p:sldId id="633" r:id="rId119"/>
    <p:sldId id="581" r:id="rId120"/>
    <p:sldId id="603" r:id="rId121"/>
    <p:sldId id="599" r:id="rId122"/>
    <p:sldId id="600" r:id="rId123"/>
    <p:sldId id="601" r:id="rId124"/>
    <p:sldId id="602" r:id="rId125"/>
    <p:sldId id="604" r:id="rId126"/>
    <p:sldId id="605" r:id="rId127"/>
    <p:sldId id="606" r:id="rId128"/>
    <p:sldId id="634" r:id="rId129"/>
    <p:sldId id="619" r:id="rId130"/>
    <p:sldId id="620" r:id="rId131"/>
    <p:sldId id="635" r:id="rId132"/>
    <p:sldId id="636" r:id="rId133"/>
    <p:sldId id="637" r:id="rId134"/>
    <p:sldId id="638" r:id="rId135"/>
    <p:sldId id="709" r:id="rId136"/>
    <p:sldId id="710" r:id="rId137"/>
    <p:sldId id="711" r:id="rId138"/>
    <p:sldId id="674" r:id="rId139"/>
    <p:sldId id="678" r:id="rId140"/>
    <p:sldId id="677" r:id="rId141"/>
    <p:sldId id="679" r:id="rId142"/>
    <p:sldId id="680" r:id="rId143"/>
    <p:sldId id="704" r:id="rId144"/>
    <p:sldId id="705" r:id="rId145"/>
    <p:sldId id="706" r:id="rId146"/>
    <p:sldId id="707" r:id="rId147"/>
    <p:sldId id="708" r:id="rId148"/>
    <p:sldId id="784" r:id="rId149"/>
    <p:sldId id="771" r:id="rId150"/>
    <p:sldId id="778" r:id="rId151"/>
    <p:sldId id="783" r:id="rId152"/>
    <p:sldId id="779" r:id="rId153"/>
    <p:sldId id="781" r:id="rId154"/>
    <p:sldId id="780" r:id="rId155"/>
    <p:sldId id="782" r:id="rId156"/>
    <p:sldId id="785" r:id="rId157"/>
    <p:sldId id="786" r:id="rId158"/>
    <p:sldId id="773" r:id="rId159"/>
    <p:sldId id="787" r:id="rId16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4" Type="http://schemas.openxmlformats.org/officeDocument/2006/relationships/tableStyles" Target="tableStyles.xml"/><Relationship Id="rId163" Type="http://schemas.openxmlformats.org/officeDocument/2006/relationships/viewProps" Target="viewProps.xml"/><Relationship Id="rId162" Type="http://schemas.openxmlformats.org/officeDocument/2006/relationships/presProps" Target="presProps.xml"/><Relationship Id="rId161" Type="http://schemas.openxmlformats.org/officeDocument/2006/relationships/handoutMaster" Target="handoutMasters/handoutMaster1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1841500" y="698500"/>
            <a:ext cx="9121775" cy="811213"/>
          </a:xfrm>
          <a:prstGeom prst="rect">
            <a:avLst/>
          </a:prstGeom>
          <a:noFill/>
          <a:ln>
            <a:noFill/>
          </a:ln>
        </p:spPr>
        <p:txBody>
          <a:bodyPr anchor="t"/>
          <a:p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4" name="内容占位符 2"/>
          <p:cNvSpPr>
            <a:spLocks noGrp="1"/>
          </p:cNvSpPr>
          <p:nvPr>
            <p:ph idx="1"/>
          </p:nvPr>
        </p:nvSpPr>
        <p:spPr>
          <a:xfrm>
            <a:off x="1029335" y="1716405"/>
            <a:ext cx="9934575" cy="4524375"/>
          </a:xfrm>
          <a:prstGeom prst="rect">
            <a:avLst/>
          </a:prstGeom>
          <a:noFill/>
          <a:ln>
            <a:noFill/>
          </a:ln>
        </p:spPr>
        <p:txBody>
          <a:bodyPr anchor="t"/>
          <a:p>
            <a:pPr>
              <a:lnSpc>
                <a:spcPct val="140000"/>
              </a:lnSpc>
            </a:pPr>
            <a:endParaRPr lang="zh-CN" altLang="en-US" sz="2000">
              <a:solidFill>
                <a:srgbClr val="5959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570" y="223520"/>
            <a:ext cx="2172970" cy="1223645"/>
          </a:xfrm>
          <a:prstGeom prst="rect">
            <a:avLst/>
          </a:prstGeom>
        </p:spPr>
      </p:pic>
      <p:pic>
        <p:nvPicPr>
          <p:cNvPr id="10" name="图片 9" descr="ppt2 (2)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60460" y="4855210"/>
            <a:ext cx="3437255" cy="20072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maxiang.io/" TargetMode="External"/><Relationship Id="rId5" Type="http://schemas.openxmlformats.org/officeDocument/2006/relationships/hyperlink" Target="http://www.jetbrains.com/webstorm/" TargetMode="Externa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pt封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6985"/>
            <a:ext cx="12216130" cy="687197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29335" y="1621155"/>
            <a:ext cx="9934575" cy="4619625"/>
          </a:xfrm>
        </p:spPr>
        <p:txBody>
          <a:bodyPr/>
          <a:p>
            <a:r>
              <a:rPr lang="zh-CN" altLang="en-US"/>
              <a:t>学习工具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05" y="2370455"/>
            <a:ext cx="1148715" cy="1096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35" y="2437765"/>
            <a:ext cx="929640" cy="967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775" y="2461260"/>
            <a:ext cx="1152525" cy="9442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260" y="2461895"/>
            <a:ext cx="1210945" cy="9429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88110" y="3864610"/>
            <a:ext cx="8943975" cy="2051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en-US" altLang="zh-CN" sz="2000">
                <a:latin typeface="+mn-ea"/>
                <a:sym typeface="+mn-ea"/>
              </a:rPr>
              <a:t>Sublime Text: </a:t>
            </a:r>
            <a:r>
              <a:rPr lang="zh-CN" altLang="en-US" sz="2000">
                <a:latin typeface="+mn-ea"/>
                <a:sym typeface="+mn-ea"/>
                <a:hlinkClick r:id="rId5"/>
              </a:rPr>
              <a:t>http://www.jetbrains.com/webstorm/</a:t>
            </a:r>
            <a:endParaRPr lang="zh-CN" altLang="en-US" sz="2000">
              <a:latin typeface="+mn-ea"/>
              <a:sym typeface="+mn-ea"/>
              <a:hlinkClick r:id="rId5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en-US" altLang="zh-CN" sz="2000">
                <a:latin typeface="+mn-ea"/>
                <a:sym typeface="+mn-ea"/>
              </a:rPr>
              <a:t>photoshop: </a:t>
            </a:r>
            <a:r>
              <a:rPr lang="en-US" altLang="zh-CN" sz="2000">
                <a:latin typeface="+mn-ea"/>
                <a:sym typeface="+mn-ea"/>
                <a:hlinkClick r:id="rId6" action="ppaction://hlinkfile"/>
              </a:rPr>
              <a:t>http://www.adobe.com/cn/products/cs6/photoshop.html/</a:t>
            </a:r>
            <a:endParaRPr lang="zh-CN" altLang="en-US" sz="20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latin typeface="+mn-ea"/>
                <a:sym typeface="+mn-ea"/>
              </a:rPr>
              <a:t>马克飞象</a:t>
            </a:r>
            <a:r>
              <a:rPr lang="en-US" altLang="zh-CN" sz="2000">
                <a:latin typeface="+mn-ea"/>
                <a:sym typeface="+mn-ea"/>
              </a:rPr>
              <a:t>: </a:t>
            </a:r>
            <a:r>
              <a:rPr lang="en-US" altLang="zh-CN" sz="2000">
                <a:latin typeface="+mn-ea"/>
                <a:sym typeface="+mn-ea"/>
                <a:hlinkClick r:id="rId6" action="ppaction://hlinkfile"/>
              </a:rPr>
              <a:t>https://maxiang.io/</a:t>
            </a:r>
            <a:endParaRPr lang="zh-CN" altLang="en-US" sz="20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latin typeface="+mn-ea"/>
              </a:rPr>
              <a:t>印象笔记</a:t>
            </a:r>
            <a:r>
              <a:rPr lang="en-US" altLang="zh-CN" sz="2000">
                <a:latin typeface="+mn-ea"/>
              </a:rPr>
              <a:t>: </a:t>
            </a:r>
            <a:r>
              <a:rPr lang="en-US" altLang="zh-CN" sz="2000">
                <a:latin typeface="+mn-ea"/>
                <a:sym typeface="+mn-ea"/>
                <a:hlinkClick r:id="rId6" action="ppaction://hlinkfile"/>
              </a:rPr>
              <a:t>https://www.yinxiang.com/</a:t>
            </a:r>
            <a:endParaRPr lang="en-US" altLang="zh-CN" sz="20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+mn-ea"/>
              </a:rPr>
              <a:t>    </a:t>
            </a:r>
            <a:endParaRPr lang="zh-CN" altLang="en-US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097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相邻兄弟选择器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相邻兄弟选择器可选择紧接在另一元素后的元素，且二者有相同父元素。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h1 + p {margin-top:50px;}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054735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属性选择器 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对带有指定属性的 HTML 元素设置样式  </a:t>
            </a:r>
            <a:r>
              <a:rPr lang="zh-CN" altLang="en-US" sz="2000">
                <a:latin typeface="+mn-ea"/>
                <a:ea typeface="+mn-ea"/>
                <a:sym typeface="+mn-ea"/>
              </a:rPr>
              <a:t>权重为10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可以为拥有指定属性的 HTML 元素设置样式，而不仅限于 class 和 id 属性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属性选择器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下面的例子为带有 title 属性的所有元素设置样式：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[title]{color:red;}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属性和值选择器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下面的例子为 title="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zfpx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" 的所有元素设置样式：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[title=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zfpx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]{border:5px solid blue;}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设置表单的样式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input[type="text"]{width:150px;display:block;background-color:yellow;}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005205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伪类选择器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a:link {color: #FF0000}          /* 未访问的链接 */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a:visited {color: #00FF00}	/* 已访问的链接 */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a:hover {color: #FF00FF}	/* 鼠标移动到链接上 */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a:active {color: #0000FF}	/* 选定的链接 */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latin typeface="+mn-ea"/>
                <a:ea typeface="+mn-ea"/>
                <a:sym typeface="+mn-ea"/>
              </a:rPr>
              <a:t>权重</a:t>
            </a:r>
            <a:r>
              <a:rPr lang="en-US" altLang="zh-CN" sz="2000">
                <a:latin typeface="+mn-ea"/>
                <a:ea typeface="+mn-ea"/>
                <a:sym typeface="+mn-ea"/>
              </a:rPr>
              <a:t>: </a:t>
            </a:r>
            <a:r>
              <a:rPr lang="zh-CN" altLang="en-US" sz="2000">
                <a:latin typeface="+mn-ea"/>
                <a:ea typeface="+mn-ea"/>
                <a:sym typeface="+mn-ea"/>
              </a:rPr>
              <a:t>10&lt;权重&lt;11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3716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440" y="4180840"/>
            <a:ext cx="7878445" cy="2464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75740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伪元素选择器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first-line 伪元素用于向文本的首行设置特殊样式，只能用于块级元素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first-letter 伪元素用于向文本的首字母设置特殊样式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before </a:t>
            </a:r>
            <a:r>
              <a:rPr lang="zh-CN" altLang="en-US" sz="2000">
                <a:latin typeface="+mn-ea"/>
                <a:ea typeface="+mn-ea"/>
                <a:sym typeface="+mn-ea"/>
              </a:rPr>
              <a:t>在元素的内容前面插入新内容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en-US" altLang="zh-CN" sz="2000">
                <a:latin typeface="+mn-ea"/>
                <a:ea typeface="+mn-ea"/>
                <a:sym typeface="+mn-ea"/>
              </a:rPr>
              <a:t>after</a:t>
            </a:r>
            <a:r>
              <a:rPr lang="zh-CN" altLang="en-US" sz="2000">
                <a:latin typeface="+mn-ea"/>
                <a:ea typeface="+mn-ea"/>
                <a:sym typeface="+mn-ea"/>
              </a:rPr>
              <a:t> 在元素的内容后面插入新内容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" y="4235450"/>
            <a:ext cx="9418955" cy="1965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权重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75740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权重和基本规则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权重记忆口诀: 从0开始，一个行内样式+1000，一个id+100，一个属性选择器/class或者伪类+10，一个元素名，或者伪元素+1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zh-CN" altLang="en-US" sz="2000">
                <a:latin typeface="+mn-ea"/>
                <a:ea typeface="+mn-ea"/>
                <a:sym typeface="+mn-ea"/>
              </a:rPr>
              <a:t>规则</a:t>
            </a:r>
            <a:r>
              <a:rPr lang="en-US" altLang="zh-CN" sz="2000">
                <a:latin typeface="+mn-ea"/>
                <a:ea typeface="+mn-ea"/>
                <a:sym typeface="+mn-ea"/>
              </a:rPr>
              <a:t>:相同的权重：以后面出现的选择器为最后规则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     不同的权重，权重值高则生效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accent5"/>
                </a:solidFill>
                <a:latin typeface="+mn-ea"/>
                <a:ea typeface="+mn-ea"/>
                <a:sym typeface="+mn-ea"/>
              </a:rPr>
              <a:t>http://www.w3cplus.com/css/css-specificity-things-you-should-know.html   css权重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盒子模型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75740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盒子模型图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2487930"/>
            <a:ext cx="4512945" cy="3625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0" y="2625725"/>
            <a:ext cx="4648835" cy="347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75740"/>
            <a:ext cx="11158220" cy="564007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盒子模型的取值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element : 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宽度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+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高度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)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padding : 内边距，也有资料将其翻译为填充。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border : 边框。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margin : 外边距，也有资料将其翻译为空白或空白边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061085"/>
            <a:ext cx="1115822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盒子模型的特点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内边距、边框和外边距都是可选的，默认值是零。但是，许多元素将由用户代理样式表设置外边距和内边距。可以通过将元素的 margin 和 padding 设置为零来覆盖这些浏览器样式。这可以分别进行，也可以使用通用选择器对所有元素进行设置：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* {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margin: 0;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padding: 0;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在 CSS 中，width 和 height 指的是内容区域的宽度和高度。增加内边距、边框和外边距不会影响内容区域的尺寸，但是会增加元素框的总尺寸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08330" y="2617470"/>
            <a:ext cx="10566400" cy="4316730"/>
          </a:xfrm>
        </p:spPr>
        <p:txBody>
          <a:bodyPr/>
          <a:p>
            <a:r>
              <a:rPr lang="zh-CN" altLang="en-US" sz="2400">
                <a:latin typeface="+mn-ea"/>
                <a:sym typeface="+mn-ea"/>
              </a:rPr>
              <a:t>常用浏览器</a:t>
            </a:r>
            <a:endParaRPr lang="zh-CN" altLang="en-US" sz="2400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 sz="2400">
                <a:latin typeface="+mn-ea"/>
                <a:sym typeface="+mn-ea"/>
              </a:rPr>
              <a:t>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400">
                <a:latin typeface="+mn-ea"/>
                <a:sym typeface="+mn-ea"/>
              </a:rPr>
              <a:t>谷歌浏览器</a:t>
            </a:r>
            <a:r>
              <a:rPr lang="en-US" altLang="zh-CN" sz="2400">
                <a:latin typeface="+mn-ea"/>
                <a:sym typeface="+mn-ea"/>
              </a:rPr>
              <a:t>(chrome):Webkit</a:t>
            </a:r>
            <a:r>
              <a:rPr lang="zh-CN" altLang="en-US" sz="2400">
                <a:latin typeface="+mn-ea"/>
                <a:sym typeface="+mn-ea"/>
              </a:rPr>
              <a:t>内核</a:t>
            </a:r>
            <a:r>
              <a:rPr lang="en-US" altLang="zh-CN" sz="2400">
                <a:latin typeface="+mn-ea"/>
                <a:sym typeface="+mn-ea"/>
              </a:rPr>
              <a:t>(v8</a:t>
            </a:r>
            <a:r>
              <a:rPr lang="zh-CN" altLang="en-US" sz="2400">
                <a:latin typeface="+mn-ea"/>
                <a:sym typeface="+mn-ea"/>
              </a:rPr>
              <a:t>引擎</a:t>
            </a:r>
            <a:r>
              <a:rPr lang="en-US" altLang="zh-CN" sz="2400">
                <a:latin typeface="+mn-ea"/>
                <a:sym typeface="+mn-ea"/>
              </a:rPr>
              <a:t>)</a:t>
            </a:r>
            <a:endParaRPr lang="zh-CN" altLang="en-US" sz="24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+mn-ea"/>
                <a:sym typeface="+mn-ea"/>
              </a:rPr>
              <a:t>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400">
                <a:latin typeface="+mn-ea"/>
                <a:sym typeface="+mn-ea"/>
              </a:rPr>
              <a:t>火狐浏览器</a:t>
            </a:r>
            <a:r>
              <a:rPr lang="en-US" altLang="zh-CN" sz="2400">
                <a:latin typeface="+mn-ea"/>
                <a:sym typeface="+mn-ea"/>
              </a:rPr>
              <a:t>(firefox):</a:t>
            </a:r>
            <a:r>
              <a:rPr lang="zh-CN" altLang="en-US" sz="2400">
                <a:latin typeface="+mn-ea"/>
                <a:sym typeface="+mn-ea"/>
              </a:rPr>
              <a:t>Gecko内核</a:t>
            </a:r>
            <a:endParaRPr lang="zh-CN" altLang="en-US" sz="24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 sz="2400">
                <a:latin typeface="+mn-ea"/>
                <a:sym typeface="+mn-ea"/>
              </a:rPr>
              <a:t>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en-US" altLang="zh-CN" sz="2400">
                <a:latin typeface="+mn-ea"/>
                <a:sym typeface="+mn-ea"/>
              </a:rPr>
              <a:t>IE</a:t>
            </a:r>
            <a:r>
              <a:rPr lang="zh-CN" altLang="en-US" sz="2400">
                <a:latin typeface="+mn-ea"/>
                <a:sym typeface="+mn-ea"/>
              </a:rPr>
              <a:t>浏览器</a:t>
            </a:r>
            <a:r>
              <a:rPr lang="en-US" altLang="zh-CN" sz="2400">
                <a:latin typeface="+mn-ea"/>
                <a:sym typeface="+mn-ea"/>
              </a:rPr>
              <a:t>:</a:t>
            </a:r>
            <a:r>
              <a:rPr lang="zh-CN" altLang="en-US" sz="2400">
                <a:latin typeface="+mn-ea"/>
                <a:sym typeface="+mn-ea"/>
              </a:rPr>
              <a:t>Trident内核</a:t>
            </a:r>
            <a:endParaRPr lang="zh-CN" altLang="en-US" sz="2400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 sz="2400">
                <a:latin typeface="+mn-ea"/>
                <a:sym typeface="+mn-ea"/>
              </a:rPr>
              <a:t>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400">
                <a:latin typeface="+mn-ea"/>
                <a:sym typeface="+mn-ea"/>
              </a:rPr>
              <a:t>欧朋浏览器</a:t>
            </a:r>
            <a:r>
              <a:rPr lang="en-US" altLang="zh-CN" sz="2400">
                <a:latin typeface="+mn-ea"/>
                <a:sym typeface="+mn-ea"/>
              </a:rPr>
              <a:t>(opera):</a:t>
            </a:r>
            <a:r>
              <a:rPr lang="zh-CN" altLang="en-US" sz="2400">
                <a:latin typeface="+mn-ea"/>
                <a:sym typeface="+mn-ea"/>
              </a:rPr>
              <a:t>Presto内核</a:t>
            </a:r>
            <a:endParaRPr lang="zh-CN" altLang="en-US" sz="2400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  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safari、大部分国产浏览器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(360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、搜狗、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QQ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UC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、猎豹、百度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...)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、安卓和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IOS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大部分手机浏览器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...</a:t>
            </a:r>
            <a:endParaRPr lang="en-US" altLang="zh-CN" sz="2400">
              <a:solidFill>
                <a:schemeClr val="tx1"/>
              </a:solidFill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en-US" altLang="zh-CN" sz="2400"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40" y="1271270"/>
            <a:ext cx="9450070" cy="1211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7325"/>
            <a:ext cx="1115822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padding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和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margin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的区别</a:t>
            </a:r>
            <a:br>
              <a:rPr sz="2000"/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padding 是内边距 =&gt; 会影响我们在浏览器中看到的元素的实际大小</a:t>
            </a:r>
            <a:b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内边距会让元素的内容增大 和其他的元素没有关系</a:t>
            </a:r>
            <a:b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margin是外边距 =&gt; 不会影响我们在浏览器中看到的元素的实际大小</a:t>
            </a:r>
            <a:b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  外边距不会让元素的内容增大 是和另一个元素的间距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539875"/>
            <a:ext cx="1115822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margin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兼容问题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外边距合并问题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当两个垂直外边距相遇时，它们将形成一个外边距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合并后的外边距的高度等于  两个发生合并的外边距的高度中的较大者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·margin-top</a:t>
            </a:r>
            <a:r>
              <a:rPr lang="zh-CN" altLang="en-US" sz="2000">
                <a:latin typeface="+mn-ea"/>
                <a:ea typeface="+mn-ea"/>
                <a:sym typeface="+mn-ea"/>
              </a:rPr>
              <a:t>传递问题</a:t>
            </a:r>
            <a:r>
              <a:rPr lang="en-US" altLang="zh-CN" sz="2000">
                <a:latin typeface="+mn-ea"/>
                <a:ea typeface="+mn-ea"/>
                <a:sym typeface="+mn-ea"/>
              </a:rPr>
              <a:t>:</a:t>
            </a:r>
            <a:r>
              <a:rPr sz="2000"/>
              <a:t>子级盒子的上边距会传递给父级盒子（指的是有包含关系的所有盒子），当父级盒子没有内边距或边框的时候，就会出现这个问题</a:t>
            </a:r>
            <a:br>
              <a:rPr sz="2000"/>
            </a:br>
            <a:r>
              <a:rPr sz="2000"/>
              <a:t>解决方式 </a:t>
            </a:r>
            <a:r>
              <a:rPr lang="en-US" sz="2000"/>
              <a:t>:</a:t>
            </a:r>
            <a:br>
              <a:rPr sz="2000"/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/>
              <a:t>给父级元素添加overflow:hidden;(溢出隐藏)属性</a:t>
            </a:r>
            <a:br>
              <a:rPr sz="2000"/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/>
              <a:t>给父级元素添加内边距或边框属性</a:t>
            </a:r>
            <a:br>
              <a:rPr sz="2000"/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/>
              <a:t>将子元素的margin-top值变为父级元素的padding-top值 【最优选项】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7325"/>
            <a:ext cx="1115822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盒子模型的计算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/>
              <a:t>元素实际宽度 = 宽度width + padding-left/padding-right + border-left/border-right</a:t>
            </a:r>
            <a:br>
              <a:rPr sz="2000"/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/>
              <a:t>元素实际高度 = 高度height + padding-top/padding-bottom + border-top/border-bottom</a:t>
            </a:r>
            <a:br>
              <a:rPr sz="2000"/>
            </a:br>
            <a:br>
              <a:rPr sz="2000"/>
            </a:br>
            <a:r>
              <a:rPr sz="2000">
                <a:solidFill>
                  <a:srgbClr val="FF0000"/>
                </a:solidFill>
              </a:rPr>
              <a:t>口号:元素的实际大小只会受padding和border的影响 跟margin没有半毛钱的关系;</a:t>
            </a:r>
            <a:br>
              <a:rPr sz="2000">
                <a:solidFill>
                  <a:srgbClr val="FF0000"/>
                </a:solidFill>
              </a:rPr>
            </a:br>
            <a:r>
              <a:rPr sz="2000">
                <a:solidFill>
                  <a:srgbClr val="FF0000"/>
                </a:solidFill>
              </a:rPr>
              <a:t>如果加了padding和border的值  要在width和height的值上减去padding和border的值 否则内容会溢出</a:t>
            </a:r>
            <a:b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539875"/>
            <a:ext cx="1115822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让多个元素在一行显示的方法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(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面试题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)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·display:inline;</a:t>
            </a: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·display:inline-block;</a:t>
            </a: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·float:left/right;</a:t>
            </a: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display:inline-block</a:t>
            </a:r>
            <a:r>
              <a:rPr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元素的特点】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让盒子横向排列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vertical-align 属性会影响到 inline-block 元素，你可能会把它的值设置为 top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你需要设置每一列的宽度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如果HTML源代码中元素之间有空格，那么列与列之间会产生空隙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935" y="872490"/>
            <a:ext cx="1086104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vertical-align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该属性设置元素的垂直对齐方式。</a:t>
            </a:r>
            <a:b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r>
              <a:rPr lang="en-US" altLang="zh-CN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该属性定义行内元素的基线相对于该元素所在行的基线的垂直对齐。</a:t>
            </a:r>
            <a:b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允许指定负长度值和百分比值。这会使元素降低而不是升高。</a:t>
            </a:r>
            <a:b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1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在表单元格中，这个属性会设置单元格框中的单元格内容的对齐方式。</a:t>
            </a: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0420" y="3376930"/>
            <a:ext cx="6584950" cy="3127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bottom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935" y="1573530"/>
            <a:ext cx="10861040" cy="605472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overflow:hidden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的多种作用</a:t>
            </a:r>
            <a:b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1.overflow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溢出隐藏</a:t>
            </a:r>
            <a:b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2.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清浮动</a:t>
            </a:r>
            <a:b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3.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解决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margin-top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  <a:t>的传递问题</a:t>
            </a:r>
            <a:b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=</a:t>
            </a:r>
            <a:r>
              <a:rPr lang="en-US" altLang="zh-CN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&gt; </a:t>
            </a: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面试题</a:t>
            </a:r>
            <a:r>
              <a:rPr lang="en-US" altLang="zh-CN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单行文本出现省略号</a:t>
            </a:r>
            <a:b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          多行文本出现省略号</a:t>
            </a:r>
            <a:b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Float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浮动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float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元素的特点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、浮动元素在一行显示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、设置属性值为left时，浮动元素会依次从父级盒子的左侧向右排布，设置属性值为right时，浮动元素会依次从父级盒子的右侧向左排布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3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、浮动元素自动具有块级元素的属性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4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、浮动元素脱离文档流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5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、浮动元素内的子元素，不会继承浮动属性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6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、浮动元素下面的元素不能识别浮动元素的高度和位置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八年专注、有口皆碑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163320"/>
            <a:ext cx="10515600" cy="455993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文档流和脱离文档流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文档流：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指的是元素排版布局过程中，元素会自动从左往右，从上往下的流式排列。并最终窗体自上而下分成一行行，并在每行中从左至右的顺序排放元素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每个非浮动块级元素都独占一行， 浮动元素则按规定浮在行的一端。 若当前行容不下， 则另起新行再浮动  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内联元素也不会独占一行;几乎所有元素(包括块级，内联和列表元素）均可生成子行， 用于摆放子元素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标准文档流等级</a:t>
            </a:r>
            <a:r>
              <a:rPr lang="en-US" altLang="zh-CN" sz="2000">
                <a:sym typeface="+mn-ea"/>
              </a:rPr>
              <a:t>:</a:t>
            </a:r>
            <a:r>
              <a:rPr lang="zh-CN" altLang="en-US" sz="2000">
                <a:sym typeface="+mn-ea"/>
              </a:rPr>
              <a:t>分为两个等级</a:t>
            </a:r>
            <a:r>
              <a:rPr lang="en-US" altLang="zh-CN" sz="2000">
                <a:sym typeface="+mn-ea"/>
              </a:rPr>
              <a:t>,</a:t>
            </a:r>
            <a:r>
              <a:rPr lang="zh-CN" altLang="en-US" sz="2000">
                <a:sym typeface="+mn-ea"/>
              </a:rPr>
              <a:t>块级元素和行内元素</a:t>
            </a:r>
            <a:r>
              <a:rPr lang="en-US" altLang="zh-CN" sz="2000">
                <a:sym typeface="+mn-ea"/>
              </a:rPr>
              <a:t>;</a:t>
            </a:r>
            <a:endParaRPr lang="en-US" altLang="zh-CN" sz="2000"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ym typeface="+mn-ea"/>
              </a:rPr>
              <a:t>脱离文档流：文档流内的正常元素识别不到这个元素了</a:t>
            </a:r>
            <a:r>
              <a:rPr lang="en-US" altLang="zh-CN" sz="2000">
                <a:sym typeface="+mn-ea"/>
              </a:rPr>
              <a:t>(</a:t>
            </a:r>
            <a:r>
              <a:rPr lang="zh-CN" altLang="en-US" sz="2000">
                <a:sym typeface="+mn-ea"/>
              </a:rPr>
              <a:t>脱离文档流的元素相当于平行漂浮在文档流之上</a:t>
            </a:r>
            <a:r>
              <a:rPr lang="en-US" altLang="zh-CN" sz="2000">
                <a:sym typeface="+mn-ea"/>
              </a:rPr>
              <a:t>)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float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元素的值</a:t>
            </a:r>
            <a:endParaRPr lang="zh-CN" altLang="en-US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值	           描述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left	           元素向左浮动。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right	           元素向右浮动。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none	           默认值。元素不浮动，并会显示在其在文本中出现的位置。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inherit          规定应该从父元素继承 float 属性的值。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79855"/>
            <a:ext cx="10124440" cy="4860925"/>
          </a:xfrm>
        </p:spPr>
        <p:txBody>
          <a:bodyPr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各大公司面试题解析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利用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border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实现三角行效果(不允许使用图片)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?(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百度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一个元素如何在另一个元素中始终水平垂直居中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?(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凤凰网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如何让元素消失在视野中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发挥想象力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?(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腾讯网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多个元素在一行显示的方法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?(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搜狐网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三栏布局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左定右定中间自适应的实现方法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?(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网易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行内元素和块状元素分别有什么，区别是什么？（乐视网）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 ......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float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元素产生的影响</a:t>
            </a:r>
            <a:endParaRPr lang="zh-CN" altLang="en-US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、父元素设置背景颜色不起作用</a:t>
            </a:r>
            <a:endParaRPr lang="zh-CN" altLang="en-US" sz="200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、父元素设置内边距属性不会被撑开</a:t>
            </a:r>
            <a:endParaRPr lang="zh-CN" altLang="en-US" sz="200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ym typeface="+mn-ea"/>
              </a:rPr>
              <a:t>3</a:t>
            </a:r>
            <a:r>
              <a:rPr lang="zh-CN" altLang="en-US" sz="2000">
                <a:sym typeface="+mn-ea"/>
              </a:rPr>
              <a:t>、父元素设置边框属性不会被撑开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解决</a:t>
            </a: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float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产生影响的方法 </a:t>
            </a: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清浮动</a:t>
            </a:r>
            <a:endParaRPr lang="zh-CN" altLang="en-US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1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给浮动元素的父级元素添加固定的高度height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；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2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给浮动元素的父级元素添加溢出隐藏属性overflow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：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hidden/auto;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3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在最后一个浮动元素后面添加一个块级元素，这个块级元素带有clear:both;属性 	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4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clearfix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清浮动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的值</a:t>
            </a:r>
            <a:endParaRPr lang="zh-CN" altLang="en-US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值	           描述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left	           在左侧不允许浮动元素。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right	           在右侧不允许浮动元素。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both	            在左右两侧均不允许浮动元素。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none	            默认值。允许浮动元素出现在两侧。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inherit	     规定应该从父元素继承 clear 属性的值。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455993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clear:both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的特点</a:t>
            </a:r>
            <a:endParaRPr lang="zh-CN" altLang="en-US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1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、元素需是块级元素 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2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、元素不能带有浮动属性 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3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、元素必须放在最后一个浮动元素的后面 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4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、用户是看不到这个元素的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541718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3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clearfix</a:t>
            </a:r>
            <a:r>
              <a:rPr lang="zh-CN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清浮动 </a:t>
            </a:r>
            <a:r>
              <a:rPr lang="en-US" altLang="zh-CN" sz="3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= </a:t>
            </a:r>
            <a:r>
              <a:rPr lang="zh-CN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利用伪元素</a:t>
            </a:r>
            <a:endParaRPr lang="zh-CN" altLang="en-US" sz="32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clearfix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{*zoom:1;} /*只有ie7可识别 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css hack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写法*/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clearfix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:after{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display:block;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content:"";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clear:both;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/*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以上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3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个属性是必须要加的属性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*/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height:0;  /*如果是在ie低版本浏览器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(ie 6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7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、</a:t>
            </a: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8)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下展示，有时候浏览器会默认空元素有1px的高度*/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font-size:0;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overflow:hidden;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 lvl="1"/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visibility: hidden;/*为了防止元素内有内容显示出来*/</a:t>
            </a:r>
            <a:endParaRPr lang="zh-CN" altLang="en-US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}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0970"/>
            <a:ext cx="10515600" cy="541718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面试题</a:t>
            </a: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: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如何让一个元素消失在视野中</a:t>
            </a: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(</a:t>
            </a:r>
            <a:r>
              <a:rPr lang="zh-CN" altLang="en-US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发挥想象力</a:t>
            </a:r>
            <a:r>
              <a:rPr lang="en-US" altLang="zh-CN" sz="36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sym typeface="+mn-ea"/>
              </a:rPr>
              <a:t>)</a:t>
            </a:r>
            <a:endParaRPr lang="en-US" altLang="zh-CN" sz="36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latin typeface="+mn-ea"/>
                <a:sym typeface="+mn-ea"/>
              </a:rPr>
              <a:t>visibility: hidden – 盒子看不到，但是盒子所占的大小依然还在</a:t>
            </a:r>
            <a:endParaRPr lang="zh-CN" altLang="en-US" sz="2000"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latin typeface="+mn-ea"/>
                <a:sym typeface="+mn-ea"/>
              </a:rPr>
              <a:t>display:none – 盒子完全从页面中消失</a:t>
            </a:r>
            <a:endParaRPr lang="zh-CN" altLang="en-US" sz="2000"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latin typeface="+mn-ea"/>
                <a:sym typeface="+mn-ea"/>
              </a:rPr>
              <a:t>opacity: 0 – 透明度为0（完全透明）</a:t>
            </a:r>
            <a:endParaRPr lang="zh-CN" altLang="en-US" sz="2000"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latin typeface="+mn-ea"/>
                <a:sym typeface="+mn-ea"/>
              </a:rPr>
              <a:t>width/height/line-height + overflow  - </a:t>
            </a:r>
            <a:r>
              <a:rPr lang="zh-CN" altLang="en-US" sz="2000">
                <a:latin typeface="+mn-ea"/>
                <a:sym typeface="+mn-ea"/>
              </a:rPr>
              <a:t>宽度</a:t>
            </a:r>
            <a:r>
              <a:rPr lang="en-US" altLang="zh-CN" sz="2000">
                <a:latin typeface="+mn-ea"/>
                <a:sym typeface="+mn-ea"/>
              </a:rPr>
              <a:t>/</a:t>
            </a:r>
            <a:r>
              <a:rPr lang="zh-CN" altLang="en-US" sz="2000">
                <a:latin typeface="+mn-ea"/>
                <a:sym typeface="+mn-ea"/>
              </a:rPr>
              <a:t>高度</a:t>
            </a:r>
            <a:r>
              <a:rPr lang="en-US" altLang="zh-CN" sz="2000">
                <a:latin typeface="+mn-ea"/>
                <a:sym typeface="+mn-ea"/>
              </a:rPr>
              <a:t>/</a:t>
            </a:r>
            <a:r>
              <a:rPr lang="zh-CN" altLang="en-US" sz="2000">
                <a:latin typeface="+mn-ea"/>
                <a:sym typeface="+mn-ea"/>
              </a:rPr>
              <a:t>行高 </a:t>
            </a:r>
            <a:r>
              <a:rPr lang="en-US" altLang="zh-CN" sz="2000">
                <a:latin typeface="+mn-ea"/>
                <a:sym typeface="+mn-ea"/>
              </a:rPr>
              <a:t>+ </a:t>
            </a:r>
            <a:r>
              <a:rPr lang="zh-CN" altLang="en-US" sz="2000">
                <a:latin typeface="+mn-ea"/>
                <a:sym typeface="+mn-ea"/>
              </a:rPr>
              <a:t>溢出隐藏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background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背景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330325"/>
            <a:ext cx="10515600" cy="5208905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背景缩写属性可以在一个声明中设置所有的背景属性。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背景图像支持引入多个图像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主要属性有：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background-color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background-image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background-repeat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background-position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background-attachmen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background-size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background-origin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background-clip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511935"/>
            <a:ext cx="10515600" cy="4351338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background-color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背景颜色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指定要使用的背景颜色  例如：</a:t>
            </a:r>
            <a:r>
              <a:rPr lang="en-US" altLang="zh-CN" sz="2000">
                <a:solidFill>
                  <a:schemeClr val="tx1"/>
                </a:solidFill>
                <a:latin typeface="+mn-ea"/>
              </a:rPr>
              <a:t>background-color:#ffcc00;</a:t>
            </a:r>
            <a:endParaRPr lang="en-US" altLang="zh-CN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可以简写为</a:t>
            </a:r>
            <a:r>
              <a:rPr lang="en-US" altLang="zh-CN" sz="2000">
                <a:solidFill>
                  <a:schemeClr val="tx1"/>
                </a:solidFill>
                <a:latin typeface="+mn-ea"/>
              </a:rPr>
              <a:t>background;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background-color 不能继承，其默认值是 transparent。transparent 有“透明”之意。也就是说，如果一个元素没有指定背景色，那么背景就是透明的，这样其祖先元素的背景才能可见</a:t>
            </a:r>
            <a:r>
              <a:rPr lang="en-US" altLang="zh-CN" sz="2000">
                <a:solidFill>
                  <a:schemeClr val="tx1"/>
                </a:solidFill>
                <a:latin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</a:rPr>
              <a:t>transparent	指定背景颜色应该是透明的,这是默认</a:t>
            </a:r>
            <a:r>
              <a:rPr lang="zh-CN" altLang="en-US" sz="2000">
                <a:solidFill>
                  <a:schemeClr val="tx1"/>
                </a:solidFill>
                <a:latin typeface="+mn-ea"/>
              </a:rPr>
              <a:t>。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</a:rPr>
              <a:t>inherit 指定背景颜色，应该从父元素继承</a:t>
            </a:r>
            <a:r>
              <a:rPr lang="zh-CN" altLang="en-US" sz="2000">
                <a:solidFill>
                  <a:schemeClr val="tx1"/>
                </a:solidFill>
                <a:latin typeface="+mn-ea"/>
              </a:rPr>
              <a:t>。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51193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background-image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背景图片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url(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“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图像的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url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路径地址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)	图像的URL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none	</a:t>
            </a:r>
            <a:r>
              <a:rPr lang="zh-CN" altLang="en-US" sz="2000">
                <a:latin typeface="+mn-ea"/>
                <a:sym typeface="+mn-ea"/>
              </a:rPr>
              <a:t>表示背景上没有放置任何图像</a:t>
            </a:r>
            <a:r>
              <a:rPr lang="en-US" altLang="zh-CN" sz="2000">
                <a:latin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这是默认值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inherit 指定背景图像应该从父元素继承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一个元素可以引入多张背景图片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r>
              <a:rPr lang="zh-CN" altLang="en-US" sz="2000">
                <a:latin typeface="+mn-ea"/>
                <a:sym typeface="+mn-ea"/>
              </a:rPr>
              <a:t>指定要使用的一个或多个背景图像，默认情况下</a:t>
            </a:r>
            <a:r>
              <a:rPr lang="en-US" altLang="zh-CN" sz="2000">
                <a:latin typeface="+mn-ea"/>
                <a:sym typeface="+mn-ea"/>
              </a:rPr>
              <a:t>,</a:t>
            </a:r>
            <a:r>
              <a:rPr lang="zh-CN" altLang="en-US" sz="2000">
                <a:latin typeface="+mn-ea"/>
                <a:sym typeface="+mn-ea"/>
              </a:rPr>
              <a:t>background-image放置在元素的左上角，并重复垂直和水平方向。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background-image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:url('pic1.png'),url('pic2.png')... ...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background-image 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属性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不能继承;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9120" y="1332865"/>
            <a:ext cx="1046670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前端描述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sym typeface="+mn-ea"/>
              </a:rPr>
              <a:t>	</a:t>
            </a:r>
            <a:r>
              <a:rPr lang="zh-CN" altLang="en-US" sz="240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前端对于网站来说，通常是指网站的前台部分，包括网站的</a:t>
            </a:r>
            <a:r>
              <a:rPr lang="zh-CN" altLang="en-US" sz="2400">
                <a:latin typeface="+mj-ea"/>
                <a:ea typeface="+mj-ea"/>
                <a:sym typeface="+mn-ea"/>
              </a:rPr>
              <a:t>结构层和</a:t>
            </a:r>
            <a:r>
              <a:rPr lang="zh-CN" altLang="en-US" sz="240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表现层。</a:t>
            </a:r>
            <a:r>
              <a:rPr sz="240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因此前端技术一般分为前端设计和前端开发，前端设计一般可以理解为网站的视觉设计，前端开发则是网站的前台代码实现，包括基本的HTML和CSS以及JavaScript/ajax，现在最新的高级版本HTML5、CSS3等。</a:t>
            </a:r>
            <a:endParaRPr sz="2400">
              <a:solidFill>
                <a:schemeClr val="tx1"/>
              </a:solidFill>
              <a:latin typeface="+mj-ea"/>
              <a:ea typeface="+mj-ea"/>
              <a:sym typeface="+mn-ea"/>
            </a:endParaRPr>
          </a:p>
          <a:p>
            <a:endParaRPr lang="zh-CN" altLang="en-US" sz="240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51193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background-repeat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背景重复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指定如何重复背景图像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,默认情况下，重复background-image的垂直和水平方向。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repeat	背景图像将向垂直和水平方向重复。这是默认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repeat-x	只有水平位置会重复背景图像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repeat-y	只有垂直位置会重复背景图像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no-repeat	background-image不会重复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inherit	指定background-repea属性设置应该从父元素继承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3798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background-position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背景定位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background-position属性设置背景图像的起始位置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latin typeface="+mn-ea"/>
                <a:sym typeface="+mn-ea"/>
              </a:rPr>
              <a:t>xpos ypos 第一个值是水平位置，第二个值是垂直。左上角是0。单位可以是长度值</a:t>
            </a:r>
            <a:r>
              <a:rPr lang="en-US" altLang="zh-CN" sz="2000">
                <a:latin typeface="+mn-ea"/>
                <a:sym typeface="+mn-ea"/>
              </a:rPr>
              <a:t>px,</a:t>
            </a:r>
            <a:r>
              <a:rPr lang="zh-CN" altLang="en-US" sz="2000">
                <a:latin typeface="+mn-ea"/>
                <a:sym typeface="+mn-ea"/>
              </a:rPr>
              <a:t>关键字和百分数值</a:t>
            </a:r>
            <a:r>
              <a:rPr lang="en-US" altLang="zh-CN" sz="2000">
                <a:latin typeface="+mn-ea"/>
                <a:sym typeface="+mn-ea"/>
              </a:rPr>
              <a:t>;</a:t>
            </a:r>
            <a:endParaRPr lang="en-US" altLang="zh-CN" sz="2000"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关键字成对出现</a:t>
            </a:r>
            <a:r>
              <a:rPr lang="en-US" altLang="zh-CN" sz="2000">
                <a:latin typeface="+mn-ea"/>
                <a:sym typeface="+mn-ea"/>
              </a:rPr>
              <a:t>left right top bottom center,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如果仅指定一个关键字，其他值将会是"center"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x% y%	第一个值是水平位置，第二个值是垂直。左上角是0％0％。右下角是100％100％。如果仅指定了一个值，其他值将是50％。默认值为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0％0％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inherit 指定background-position属性设置应该从父元素继承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3798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background-attachment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背景关联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设置背景图像是否固定或者随着页面的其余部分滚动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scroll    背景图片随页面的其余部分滚动。这是默认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fixed	     背景图像是固定的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inherit   指定background-attachment的设置应该从父元素继承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3798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background-origin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设置背景图像的参考原点(位置)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padding-box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从padding区域（含padding）开始显示背景图像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border-box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从border区域（含border）开始显示背景图像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content-box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从content区域开始显示背景图像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4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11150" y="1379855"/>
            <a:ext cx="1104265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background-clip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设置对象的背景图像向外裁剪的区域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padding-box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: 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从padding区域（不含padding）开始向外裁剪背景</a:t>
            </a:r>
            <a:r>
              <a:rPr lang="en-US" sz="2000"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border-box</a:t>
            </a:r>
            <a:r>
              <a:rPr lang="en-US" sz="2000">
                <a:latin typeface="+mn-ea"/>
                <a:sym typeface="+mn-ea"/>
              </a:rPr>
              <a:t>: 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从border区域（不含border）开始向外裁剪背景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content-box</a:t>
            </a:r>
            <a:r>
              <a:rPr lang="en-US" sz="2000">
                <a:latin typeface="+mn-ea"/>
                <a:sym typeface="+mn-ea"/>
              </a:rPr>
              <a:t>: 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从content区域开始向外裁剪背景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text</a:t>
            </a:r>
            <a:r>
              <a:rPr lang="en-US" sz="2000">
                <a:latin typeface="+mn-ea"/>
                <a:sym typeface="+mn-ea"/>
              </a:rPr>
              <a:t>: 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从前景内容的形状（比如文字）作为裁剪区域向外裁剪，如此即可实现使用背景作为填充色之类的遮罩效果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11150" y="1379855"/>
            <a:ext cx="11778615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background-size </a:t>
            </a: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设置对象的背景图像的尺寸大小</a:t>
            </a:r>
            <a:endParaRPr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&lt;</a:t>
            </a:r>
            <a:r>
              <a:rPr lang="en-US" sz="2000">
                <a:latin typeface="+mn-ea"/>
                <a:sym typeface="+mn-ea"/>
              </a:rPr>
              <a:t>length</a:t>
            </a:r>
            <a:r>
              <a:rPr sz="2000">
                <a:latin typeface="+mn-ea"/>
                <a:sym typeface="+mn-ea"/>
              </a:rPr>
              <a:t>&gt; 用长度值指定背景图像大小。不允许负值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&lt;percentage&gt; 用百分比指定背景图像大小。不允许负值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auto 背景图像的真实大小</a:t>
            </a:r>
            <a:r>
              <a:rPr lang="en-US" sz="2000">
                <a:latin typeface="+mn-ea"/>
                <a:sym typeface="+mn-ea"/>
              </a:rPr>
              <a:t>;</a:t>
            </a:r>
            <a:endParaRPr lang="en-US" sz="2000"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cover 将背景图像等比缩放到完全覆盖容器，背景图像有可能超出容器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contain 将背景图像等比缩放到宽度或高度与容器的宽度或高度相等，背景图像始终被包含在容器内</a:t>
            </a:r>
            <a:r>
              <a:rPr lang="en-US" sz="2000">
                <a:latin typeface="+mn-ea"/>
                <a:sym typeface="+mn-ea"/>
              </a:rPr>
              <a:t>;</a:t>
            </a:r>
            <a:endParaRPr sz="2000"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position 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定位 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10553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sz="3600">
                <a:solidFill>
                  <a:schemeClr val="tx1"/>
                </a:solidFill>
                <a:latin typeface="+mn-ea"/>
                <a:sym typeface="+mn-ea"/>
              </a:rPr>
              <a:t>绝对</a:t>
            </a: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定位 </a:t>
            </a: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- position:absolute</a:t>
            </a: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特点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脱离文档流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可以设置参照物，参照物必须是其父级元素（直系父级</a:t>
            </a:r>
            <a:r>
              <a:rPr lang="zh-CN" sz="2000">
                <a:solidFill>
                  <a:schemeClr val="tx1"/>
                </a:solidFill>
                <a:latin typeface="+mn-ea"/>
                <a:sym typeface="+mn-ea"/>
              </a:rPr>
              <a:t>）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如果直接父级没有会一直往上查找直到找到最外层的根元素为止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有宽度和高度的情况下，top和bottom同时有值，top生效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 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left和right同时有值，left生效；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没有宽度和高度的情况下，top和bottom同时设置</a:t>
            </a:r>
            <a:r>
              <a:rPr lang="zh-CN" sz="2000">
                <a:solidFill>
                  <a:schemeClr val="tx1"/>
                </a:solidFill>
                <a:latin typeface="+mn-ea"/>
                <a:sym typeface="+mn-ea"/>
              </a:rPr>
              <a:t>值</a:t>
            </a: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的情况下，会将在这个盒子拉大，上下值都起作用，左右同理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可以设置层级关系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z-index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属性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10553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相对定位 </a:t>
            </a: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- position:</a:t>
            </a: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relative;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特点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latin typeface="+mn-ea"/>
                <a:sym typeface="+mn-ea"/>
              </a:rPr>
              <a:t>没有脱离文档流</a:t>
            </a:r>
            <a:r>
              <a:rPr lang="en-US" sz="2000"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参照物是元素本身位置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当top和bottom同时有值的情况下，top值生效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,</a:t>
            </a:r>
            <a:r>
              <a:rPr sz="2000">
                <a:latin typeface="+mn-ea"/>
                <a:sym typeface="+mn-ea"/>
              </a:rPr>
              <a:t>支持负值</a:t>
            </a:r>
            <a:r>
              <a:rPr lang="en-US" sz="2000"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当left和right同时有值的情况下，left值生效</a:t>
            </a:r>
            <a:r>
              <a:rPr lang="en-US" sz="2000">
                <a:latin typeface="+mn-ea"/>
                <a:sym typeface="+mn-ea"/>
              </a:rPr>
              <a:t>,</a:t>
            </a:r>
            <a:r>
              <a:rPr sz="2000">
                <a:latin typeface="+mn-ea"/>
                <a:sym typeface="+mn-ea"/>
              </a:rPr>
              <a:t>支持负值</a:t>
            </a:r>
            <a:r>
              <a:rPr lang="en-US" sz="2000"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任何元素都可以设置相对定位属性；</a:t>
            </a:r>
            <a:endParaRPr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相对定位元素位移发生改变，但是元素原来的位置还会被占用，其他元素还是正常识别这个元素原来的位置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274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sz="3600">
                <a:solidFill>
                  <a:schemeClr val="tx1"/>
                </a:solidFill>
                <a:latin typeface="+mn-ea"/>
                <a:sym typeface="+mn-ea"/>
              </a:rPr>
              <a:t>固定</a:t>
            </a:r>
            <a:r>
              <a:rPr sz="3600">
                <a:solidFill>
                  <a:schemeClr val="tx1"/>
                </a:solidFill>
                <a:latin typeface="+mn-ea"/>
                <a:sym typeface="+mn-ea"/>
              </a:rPr>
              <a:t>定位 </a:t>
            </a: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- position:fixed</a:t>
            </a:r>
            <a:endParaRPr 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特点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: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脱离文档流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参照物是浏览器的可视窗口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任何元素都可以设置固定定位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可设置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top/bottom/left/right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四个方位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可通过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z-index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改变层级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altLang="zh-CN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8570" y="1291590"/>
            <a:ext cx="6127750" cy="55225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274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z-index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属性的特点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默认是书写顺序在后的定位元素覆盖在顺序前的定位元素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可以使用z-index属性修改定位元素的层级关系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所有定位元素的z-index默认值都是一样的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z-index值是数字没有单位，支持负数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一般都是同级元素进行层级的比较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sz="2000">
                <a:solidFill>
                  <a:schemeClr val="tx1"/>
                </a:solidFill>
                <a:latin typeface="+mn-ea"/>
                <a:sym typeface="+mn-ea"/>
              </a:rPr>
              <a:t>当参照物是相对定位或绝对定位的时候，父级元素之间没有z-index值，子级元素的z-index值会出来做比较</a:t>
            </a:r>
            <a:r>
              <a:rPr lang="en-US" sz="2000">
                <a:solidFill>
                  <a:schemeClr val="tx1"/>
                </a:solidFill>
                <a:latin typeface="+mn-ea"/>
                <a:sym typeface="+mn-ea"/>
              </a:rPr>
              <a:t>;</a:t>
            </a: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transition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过渡动画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27455"/>
            <a:ext cx="10515600" cy="468884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transition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的值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>
                <a:solidFill>
                  <a:schemeClr val="tx1"/>
                </a:solidFill>
                <a:latin typeface="+mn-ea"/>
                <a:sym typeface="+mn-ea"/>
              </a:rPr>
              <a:t>1.</a:t>
            </a:r>
            <a:r>
              <a:rPr lang="en-US" altLang="zh-CN" sz="2400">
                <a:latin typeface="+mn-ea"/>
                <a:sym typeface="+mn-ea"/>
              </a:rPr>
              <a:t>transiton-property</a:t>
            </a:r>
            <a:r>
              <a:rPr lang="en-US" sz="2400">
                <a:solidFill>
                  <a:schemeClr val="tx1"/>
                </a:solidFill>
                <a:latin typeface="+mn-ea"/>
                <a:sym typeface="+mn-ea"/>
              </a:rPr>
              <a:t> 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过渡动画的属性名称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2.transiton-duration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过渡动画的持续时间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3.transition-timing-function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过渡动画的运动曲线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4.transition-delay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过渡动画的延迟时间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animation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动画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37590"/>
            <a:ext cx="10515600" cy="546735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animation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的值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latin typeface="+mn-ea"/>
                <a:sym typeface="+mn-ea"/>
              </a:rPr>
              <a:t>1.animation-name </a:t>
            </a:r>
            <a:r>
              <a:rPr lang="en-US" sz="2400">
                <a:latin typeface="+mn-ea"/>
                <a:sym typeface="+mn-ea"/>
              </a:rPr>
              <a:t>  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动画的名称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2.animation-duration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动画的持续时间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3.</a:t>
            </a:r>
            <a:r>
              <a:rPr lang="en-US" altLang="zh-CN" sz="2400">
                <a:latin typeface="+mn-ea"/>
                <a:sym typeface="+mn-ea"/>
              </a:rPr>
              <a:t>animation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-timing-function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动画的运动曲线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4.</a:t>
            </a:r>
            <a:r>
              <a:rPr lang="en-US" altLang="zh-CN" sz="2400">
                <a:latin typeface="+mn-ea"/>
                <a:sym typeface="+mn-ea"/>
              </a:rPr>
              <a:t>animation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-delay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动画的延迟时间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5.animation-iteration-count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动画运动的次数   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infinite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无限次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6.animation-direction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动画运动的方向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7.animation-play-state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动画运动的状态  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running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运行  </a:t>
            </a: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paused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暂停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>
                <a:solidFill>
                  <a:schemeClr val="tx1"/>
                </a:solidFill>
                <a:latin typeface="+mn-ea"/>
                <a:sym typeface="+mn-ea"/>
              </a:rPr>
              <a:t>8.animation-fill-mode </a:t>
            </a:r>
            <a:r>
              <a:rPr lang="zh-CN" altLang="en-US" sz="2400">
                <a:solidFill>
                  <a:schemeClr val="tx1"/>
                </a:solidFill>
                <a:latin typeface="+mn-ea"/>
                <a:sym typeface="+mn-ea"/>
              </a:rPr>
              <a:t>动画结束之外的状态</a:t>
            </a: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4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工具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viewport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视口</a:t>
            </a:r>
            <a:endParaRPr lang="zh-CN" altLang="en-US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416685"/>
            <a:ext cx="10515600" cy="4351338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viewport</a:t>
            </a:r>
            <a:endParaRPr 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什么是 Viewport?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viewport 是用户网页的可视区域（视区）。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</a:rPr>
              <a:t>手机浏览器是把页面放在一个虚拟的"窗口"（viewport）中，通常这个虚拟的"窗口"（viewport）比屏幕宽，这样就不用把每个网页挤到很小的窗口中（这样会破坏没有针对手机浏览器优化的网页的布局），用户可以通过平移和缩放来看网页的不同部分。</a:t>
            </a:r>
            <a:endParaRPr lang="zh-CN" altLang="en-US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87755"/>
            <a:ext cx="10515600" cy="537337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设置</a:t>
            </a:r>
            <a:r>
              <a:rPr lang="en-US" sz="3600">
                <a:solidFill>
                  <a:schemeClr val="tx1"/>
                </a:solidFill>
                <a:latin typeface="+mn-ea"/>
                <a:sym typeface="+mn-ea"/>
              </a:rPr>
              <a:t>viewport</a:t>
            </a:r>
            <a:endParaRPr 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在</a:t>
            </a:r>
            <a:r>
              <a:rPr lang="en-US" altLang="zh-CN" sz="2000">
                <a:solidFill>
                  <a:schemeClr val="tx1"/>
                </a:solidFill>
                <a:latin typeface="+mn-ea"/>
                <a:sym typeface="+mn-ea"/>
              </a:rPr>
              <a:t>head</a:t>
            </a: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标签中加入这段代码，&lt;meta name="viewport" content="width=device-width, user-scalable=no, initial-scale=1.0, maximum-scale=1.0, minimum-scale=1.0"&gt;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width：控制 viewport 的大小，可以指定的一个值，如果 600，或者特殊的值，如 device-width 为设备的宽度（单位为缩放为 100% 时的 CSS 的像素）。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initial-scale：初始缩放比例，也即是当页面第一次 load 的时候缩放比例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maximum-scale：允许用户缩放到的最大比例。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minimum-scale：允许用户缩放到的最小比例。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user-scalable：用户是否可以手动缩放。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媒体查询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webstorm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的安装和使用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87755"/>
            <a:ext cx="10515600" cy="537337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媒体查询语法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@media mediatype and|not|only (media feature) {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CSS-Code;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&lt;link rel="stylesheet" media="mediatype and|not|only (media feature)" href="mystylesheet.css"&gt;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87755"/>
            <a:ext cx="10515600" cy="537337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媒体查询</a:t>
            </a:r>
            <a:r>
              <a:rPr lang="en-US" altLang="zh-CN" sz="3600">
                <a:solidFill>
                  <a:schemeClr val="tx1"/>
                </a:solidFill>
                <a:latin typeface="+mn-ea"/>
                <a:sym typeface="+mn-ea"/>
              </a:rPr>
              <a:t>@media</a:t>
            </a:r>
            <a:endParaRPr lang="en-US" altLang="zh-CN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使用 @media 查询，你可以针对不同的媒体类型定义不同的样式。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例如：如果浏览器窗口小于 500px, 背景将变为浅蓝色：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@media only screen and (max-width: 500px) {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body {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    background-color: lightblue;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}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87755"/>
            <a:ext cx="10515600" cy="537337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媒体的类型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838200" y="1932940"/>
          <a:ext cx="10515600" cy="4220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3680"/>
                <a:gridCol w="7741920"/>
              </a:tblGrid>
              <a:tr h="843915"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值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描述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843915"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all</a:t>
                      </a:r>
                      <a:endParaRPr lang="en-US" altLang="zh-CN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用于所有设备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844550"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print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用于打印机和打印预览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843915"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screen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用于电脑屏幕，平板电脑，智能手机等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  <a:tr h="843915"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speech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200000"/>
                        </a:lnSpc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应用于屏幕阅读器等发声设备</a:t>
                      </a: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087755"/>
            <a:ext cx="10515600" cy="5373370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查询方向：横屏</a:t>
            </a:r>
            <a:r>
              <a:rPr lang="en-US" altLang="zh-CN" sz="3600">
                <a:solidFill>
                  <a:schemeClr val="tx1"/>
                </a:solidFill>
                <a:latin typeface="+mn-ea"/>
                <a:sym typeface="+mn-ea"/>
              </a:rPr>
              <a:t>/</a:t>
            </a:r>
            <a:r>
              <a:rPr lang="zh-CN" altLang="en-US" sz="3600">
                <a:solidFill>
                  <a:schemeClr val="tx1"/>
                </a:solidFill>
                <a:latin typeface="+mn-ea"/>
                <a:sym typeface="+mn-ea"/>
              </a:rPr>
              <a:t>竖屏</a:t>
            </a:r>
            <a:endParaRPr lang="zh-CN" altLang="en-US" sz="36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结合CSS媒体查询,可以创建适应不同设备的方向(横屏landscape、竖屏portrait等)的布局。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orientation：portrait | landscape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portrait：指定输出设备中的页面可见区域高度大于或等于宽度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landscape： 除portrait值情况外，都是landscape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实例：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@media only screen and (orientation: landscape) {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body {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    background-color: lightblue;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    }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+mn-ea"/>
                <a:sym typeface="+mn-ea"/>
              </a:rPr>
              <a:t>}</a:t>
            </a: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rem</a:t>
            </a:r>
            <a:endParaRPr lang="en-US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box-sizing</a:t>
            </a:r>
            <a:endParaRPr lang="en-US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1841500" y="699135"/>
            <a:ext cx="9122410" cy="810260"/>
          </a:xfrm>
        </p:spPr>
        <p:txBody>
          <a:bodyPr/>
          <a:p>
            <a:r>
              <a:rPr lang="zh-CN" altLang="en-US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 box-sizing 属性</a:t>
            </a:r>
            <a:endParaRPr lang="zh-CN" altLang="en-US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box-sizing 属性允许你以某种方式定义某些元素，以适应指定区域。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例如，假如您需要并排放置两个带边框的框，可通过将 box-sizing 设置为 "border-box"。这可令浏览器呈现出带有指定宽度和高度的框，并把边框和内边距放入框中。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829435" y="3556000"/>
          <a:ext cx="8533130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925"/>
                <a:gridCol w="6720205"/>
              </a:tblGrid>
              <a:tr h="655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属性值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作用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655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content-box</a:t>
                      </a:r>
                      <a:endParaRPr lang="en-US" altLang="zh-CN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默认盒子的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content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padding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border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独立计算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55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border-box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指定盒子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width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和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height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padding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和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border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计算在这个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width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和</a:t>
                      </a:r>
                      <a:r>
                        <a:rPr lang="en-US" altLang="zh-CN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height</a:t>
                      </a: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55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inherit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指定box-sizing属性的值，应该从父元素继承</a:t>
                      </a:r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input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表单</a:t>
            </a:r>
            <a:endParaRPr lang="zh-CN" altLang="en-US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1705" y="1330960"/>
            <a:ext cx="6991350" cy="54305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6280" y="1377315"/>
            <a:ext cx="6793230" cy="5357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6645" y="1463675"/>
            <a:ext cx="7005320" cy="53397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7320" y="2561590"/>
            <a:ext cx="10220325" cy="3679190"/>
          </a:xfrm>
        </p:spPr>
        <p:txBody>
          <a:bodyPr/>
          <a:p>
            <a:pPr marL="0" indent="0">
              <a:buNone/>
            </a:pP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初次使用</a:t>
            </a: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</a:rPr>
              <a:t>webstorm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注册破解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2715260"/>
            <a:ext cx="10044430" cy="1514475"/>
          </a:xfrm>
        </p:spPr>
        <p:txBody>
          <a:bodyPr/>
          <a:p>
            <a:pPr algn="ctr"/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zh-CN" altLang="en-US"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5975" y="1765300"/>
            <a:ext cx="9117330" cy="45237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5640" y="1283335"/>
            <a:ext cx="6301740" cy="5532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0477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255510" y="2931795"/>
            <a:ext cx="3907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webstorm 注册激活码： http://idea.codebeta.cn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635" y="1345565"/>
            <a:ext cx="7686675" cy="53867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8445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7320" y="2319020"/>
            <a:ext cx="10220325" cy="3921760"/>
          </a:xfrm>
        </p:spPr>
        <p:txBody>
          <a:bodyPr/>
          <a:p>
            <a:pPr marL="0" indent="0">
              <a:buNone/>
            </a:pP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</a:rPr>
              <a:t>webstorm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创建新的项目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015" y="1320800"/>
            <a:ext cx="7896225" cy="54229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7429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3895" y="1381760"/>
            <a:ext cx="7810500" cy="53193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946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0560" y="1515745"/>
            <a:ext cx="7428865" cy="52146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0" y="1351280"/>
            <a:ext cx="4876800" cy="5286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333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788160"/>
            <a:ext cx="6332855" cy="179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6340" y="1362710"/>
            <a:ext cx="5645150" cy="52685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0720" y="1470660"/>
            <a:ext cx="7543165" cy="51600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3230" y="1917065"/>
            <a:ext cx="7301865" cy="4752340"/>
          </a:xfrm>
        </p:spPr>
        <p:txBody>
          <a:bodyPr/>
          <a:p>
            <a:pPr marL="0" indent="0">
              <a:buNone/>
            </a:pPr>
            <a:r>
              <a:rPr lang="en-US" altLang="zh-CN" sz="3200">
                <a:latin typeface="仿宋" panose="02010609060101010101" charset="-122"/>
                <a:ea typeface="仿宋" panose="02010609060101010101" charset="-122"/>
                <a:sym typeface="+mn-ea"/>
              </a:rPr>
              <a:t>  </a:t>
            </a:r>
            <a:r>
              <a:rPr lang="zh-CN" altLang="en-US" sz="3200">
                <a:latin typeface="+mn-ea"/>
                <a:sym typeface="+mn-ea"/>
              </a:rPr>
              <a:t>自我介绍</a:t>
            </a:r>
            <a:endParaRPr lang="zh-CN" altLang="en-US" sz="3200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+mn-ea"/>
              </a:rPr>
              <a:t>   </a:t>
            </a:r>
            <a:r>
              <a:rPr lang="zh-CN" altLang="en-US">
                <a:latin typeface="+mn-ea"/>
                <a:sym typeface="+mn-ea"/>
              </a:rPr>
              <a:t>姓名</a:t>
            </a:r>
            <a:r>
              <a:rPr lang="en-US" altLang="zh-CN">
                <a:latin typeface="+mn-ea"/>
                <a:sym typeface="+mn-ea"/>
              </a:rPr>
              <a:t>:</a:t>
            </a:r>
            <a:r>
              <a:rPr lang="zh-CN" altLang="en-US">
                <a:latin typeface="+mn-ea"/>
                <a:sym typeface="+mn-ea"/>
              </a:rPr>
              <a:t>李梦</a:t>
            </a:r>
            <a:endParaRPr lang="zh-CN" altLang="en-US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+mn-ea"/>
                <a:sym typeface="+mn-ea"/>
              </a:rPr>
              <a:t>   </a:t>
            </a:r>
            <a:r>
              <a:rPr lang="zh-CN" altLang="zh-CN">
                <a:latin typeface="+mn-ea"/>
                <a:sym typeface="+mn-ea"/>
              </a:rPr>
              <a:t>职务</a:t>
            </a:r>
            <a:r>
              <a:rPr lang="en-US" altLang="zh-CN">
                <a:latin typeface="+mn-ea"/>
                <a:sym typeface="+mn-ea"/>
              </a:rPr>
              <a:t>:</a:t>
            </a:r>
            <a:r>
              <a:rPr lang="zh-CN" altLang="zh-CN">
                <a:latin typeface="+mn-ea"/>
                <a:sym typeface="+mn-ea"/>
              </a:rPr>
              <a:t>珠峰培训讲师</a:t>
            </a:r>
            <a:endParaRPr lang="zh-CN" altLang="zh-CN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>
                <a:latin typeface="+mn-ea"/>
                <a:sym typeface="+mn-ea"/>
              </a:rPr>
              <a:t>	   </a:t>
            </a:r>
            <a:r>
              <a:rPr lang="zh-CN" altLang="zh-CN">
                <a:latin typeface="+mn-ea"/>
                <a:sym typeface="+mn-ea"/>
              </a:rPr>
              <a:t>原凤凰网高级前端开发工程师</a:t>
            </a:r>
            <a:endParaRPr lang="zh-CN" altLang="zh-CN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zh-CN">
                <a:latin typeface="+mn-ea"/>
                <a:sym typeface="+mn-ea"/>
              </a:rPr>
              <a:t>   联系方式</a:t>
            </a:r>
            <a:r>
              <a:rPr lang="en-US" altLang="zh-CN">
                <a:latin typeface="+mn-ea"/>
                <a:sym typeface="+mn-ea"/>
              </a:rPr>
              <a:t>: 400-180-6960</a:t>
            </a:r>
            <a:r>
              <a:rPr lang="zh-CN" altLang="en-US">
                <a:latin typeface="+mn-ea"/>
                <a:sym typeface="+mn-ea"/>
              </a:rPr>
              <a:t>           </a:t>
            </a:r>
            <a:endParaRPr lang="en-US" altLang="zh-CN">
              <a:latin typeface="+mn-ea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+mn-ea"/>
                <a:sym typeface="+mn-ea"/>
              </a:rPr>
              <a:t>   微信</a:t>
            </a:r>
            <a:r>
              <a:rPr lang="en-US" altLang="zh-CN">
                <a:latin typeface="+mn-ea"/>
                <a:sym typeface="+mn-ea"/>
              </a:rPr>
              <a:t>:(</a:t>
            </a:r>
            <a:r>
              <a:rPr lang="zh-CN" altLang="en-US">
                <a:latin typeface="+mn-ea"/>
                <a:sym typeface="+mn-ea"/>
              </a:rPr>
              <a:t>扫描右侧二维码</a:t>
            </a:r>
            <a:r>
              <a:rPr lang="en-US" altLang="zh-CN">
                <a:latin typeface="+mn-ea"/>
                <a:sym typeface="+mn-ea"/>
              </a:rPr>
              <a:t>)</a:t>
            </a:r>
            <a:r>
              <a:rPr lang="zh-CN" altLang="en-US">
                <a:latin typeface="+mn-ea"/>
                <a:sym typeface="+mn-ea"/>
              </a:rPr>
              <a:t>  </a:t>
            </a:r>
            <a:endParaRPr lang="zh-CN" altLang="en-US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en-US" altLang="zh-CN" sz="2400">
              <a:latin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Adobe 仿宋 Std R" panose="02020400000000000000" charset="-122"/>
                <a:ea typeface="Adobe 仿宋 Std R" panose="02020400000000000000" charset="-122"/>
              </a:rPr>
              <a:t>   </a:t>
            </a:r>
            <a:r>
              <a:rPr lang="zh-CN" altLang="en-US" sz="2400">
                <a:latin typeface="Adobe 仿宋 Std R" panose="02020400000000000000" charset="-122"/>
                <a:ea typeface="Adobe 仿宋 Std R" panose="02020400000000000000" charset="-122"/>
              </a:rPr>
              <a:t>  </a:t>
            </a:r>
            <a:endParaRPr lang="zh-CN" altLang="en-US">
              <a:latin typeface="Adobe 仿宋 Std R" panose="02020400000000000000" charset="-122"/>
              <a:ea typeface="Adobe 仿宋 Std R" panose="020204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18560" y="1151890"/>
            <a:ext cx="309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3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9805" y="1917065"/>
            <a:ext cx="3821430" cy="38214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74340" y="17589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3755" y="1884680"/>
            <a:ext cx="9373235" cy="40170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6695" y="1400175"/>
            <a:ext cx="5478780" cy="53549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438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4140" y="1302385"/>
            <a:ext cx="6022340" cy="5540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946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0075" y="1621790"/>
            <a:ext cx="9044305" cy="4907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7320" y="2319020"/>
            <a:ext cx="10220325" cy="3921760"/>
          </a:xfrm>
        </p:spPr>
        <p:txBody>
          <a:bodyPr/>
          <a:p>
            <a:pPr marL="0" indent="0">
              <a:buNone/>
            </a:pP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</a:rPr>
              <a:t>webstorm</a:t>
            </a: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打开现有的项目</a:t>
            </a:r>
            <a:endParaRPr lang="zh-CN" altLang="en-US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8010" y="1570990"/>
            <a:ext cx="8978900" cy="49872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946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0090" y="1699260"/>
            <a:ext cx="7222490" cy="48380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6585" y="1621790"/>
            <a:ext cx="9748520" cy="4524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7415" y="2889885"/>
            <a:ext cx="11261090" cy="3350895"/>
          </a:xfrm>
        </p:spPr>
        <p:txBody>
          <a:bodyPr/>
          <a:p>
            <a:pPr marL="0" indent="0">
              <a:buNone/>
            </a:pPr>
            <a:r>
              <a:rPr lang="zh-CN" altLang="en-US" sz="5400">
                <a:latin typeface="微软雅黑" panose="020B0503020204020204" charset="-122"/>
                <a:ea typeface="微软雅黑" panose="020B0503020204020204" charset="-122"/>
              </a:rPr>
              <a:t>配置个性化和专业化的</a:t>
            </a:r>
            <a:r>
              <a:rPr lang="en-US" altLang="zh-CN" sz="5400">
                <a:latin typeface="微软雅黑" panose="020B0503020204020204" charset="-122"/>
                <a:ea typeface="微软雅黑" panose="020B0503020204020204" charset="-122"/>
              </a:rPr>
              <a:t>webstorm</a:t>
            </a:r>
            <a:endParaRPr lang="en-US" altLang="zh-CN" sz="5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6160" y="1369695"/>
            <a:ext cx="5231765" cy="52920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5397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教学任务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本次课程持续三周的时间，让大家从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css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从入门到精通，三周课完成大家会实现一套属于自己的完整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PC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端和移动端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H5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的毕业项目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;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课程会结合各大公司页面实现各种趣味效果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多方位解读各大公司的面试题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;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为了让大家知识更扎实更快掌握所学知识点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我们也会给大家布置一些随堂小练习模块以及课后作业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;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晚自习期间老师也会全程进行辅导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;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6125" y="1444625"/>
            <a:ext cx="7599045" cy="51936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1493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7545" y="2025015"/>
            <a:ext cx="6991350" cy="4744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" y="1310640"/>
            <a:ext cx="6954520" cy="9893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6785" y="1354455"/>
            <a:ext cx="6709410" cy="53105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在一个窗口新建多个项目文件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1391920"/>
            <a:ext cx="5781675" cy="54140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HTML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基础及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HTML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实战</a:t>
            </a:r>
            <a:br>
              <a:rPr lang="zh-CN" altLang="en-US" sz="4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en-US" altLang="zh-CN" sz="4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497330"/>
            <a:ext cx="10044430" cy="5064125"/>
          </a:xfrm>
        </p:spPr>
        <p:txBody>
          <a:bodyPr/>
          <a:p>
            <a:pPr algn="l">
              <a:lnSpc>
                <a:spcPct val="150000"/>
              </a:lnSpc>
            </a:pP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网页的基本组成</a:t>
            </a:r>
            <a:b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超文本标记语言，是使用标记标签来描述网页的一种语言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也是一种规范，一种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标准，它通过标记符号来标记要显示的网页中的各个部分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层叠样式表(英文全称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Cascading Style Sheets)是一种用来表现HTML（标准通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用标记语言的一个应用）或XML（标准通用标记语言的一个子集）等文件样式的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计算机语言。CSS不仅可以静态地修饰网页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还可以配合各种脚本语言动态地对网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页各元素进行格式化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·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JS: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是一种轻量级的编程语言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,B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课程会详细讲解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		</a:t>
            </a:r>
            <a:endParaRPr lang="en-US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7925" y="1621155"/>
            <a:ext cx="10458450" cy="500888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简介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·HTML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是用来描述网页的一种语言</a:t>
            </a:r>
            <a:r>
              <a:rPr 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·HTML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指的是超文本标记语言 (Hyper Text Markup Language)</a:t>
            </a:r>
            <a:r>
              <a:rPr 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·HTML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不是一种编程语言，而是一种标记语言 (markup language) </a:t>
            </a:r>
            <a:r>
              <a:rPr 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是纯文本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“超文本”就是指页面内可以包含图片、链接，甚至音乐、程序等非文字元素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	</a:t>
            </a: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“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标记语言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是一套标记标签，我们用这些</a:t>
            </a: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来进行文本的标记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用来描述网页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 文档包含 HTML 标签和纯文本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7925" y="1621155"/>
            <a:ext cx="10458450" cy="500888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简介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·</a:t>
            </a: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超文本标记语言是一种规范，一种标准，它通过标记符号来标记要显示的   </a:t>
            </a:r>
            <a:b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网页中的各个部分，正因为有规则，浏览器才知道怎样去解读你的文件</a:t>
            </a:r>
            <a:b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但需要注意的是，对于不同的浏览器，对同一标记符可能会有不完全相同   </a:t>
            </a:r>
            <a:b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的解释，因而可能会有不同的显示效果。</a:t>
            </a:r>
            <a: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兼容问题</a:t>
            </a:r>
            <a:br>
              <a:rPr lang="zh-CN" altLang="en-US" sz="2400">
                <a:solidFill>
                  <a:srgbClr val="FF0000"/>
                </a:solidFill>
                <a:latin typeface="+mn-ea"/>
                <a:ea typeface="+mn-ea"/>
                <a:sym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910" y="1336675"/>
            <a:ext cx="11472545" cy="529336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中我们用标签来进行标记，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标记标签通常被称为 HTML 标签 (HTML tag)。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【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标签语法】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由成对的尖括号和标签名组成，例如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&lt;p&gt;&lt;/p&gt;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通常是成对出现的，第一个是开始标签，第二个是结束标签，例如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&lt;div&gt;&lt;/div&gt;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标签分为闭合标签和空标签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闭合标签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由开始标签和结束标签组成，标签之间可以放内容，可以进行标签之间的嵌套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空标签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没有内容的HTML元素被称为空元素。空元素是在开始标签中关闭的，例如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&lt;br /&gt;</a:t>
            </a:r>
            <a:b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标签一般小写，闭合标签一定要有结束标签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空标签没有结束标签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不要手动去添加闭合标签</a:t>
            </a:r>
            <a:br>
              <a:rPr lang="zh-CN" altLang="en-US" sz="2000">
                <a:solidFill>
                  <a:schemeClr val="accent2"/>
                </a:solidFill>
                <a:latin typeface="+mn-ea"/>
                <a:ea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910" y="802005"/>
            <a:ext cx="11472545" cy="594423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标签属性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HTML标签可以拥有属性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属性提供了有关HTML元素的更多的信息。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属性总是以属性名/属性值的形式出现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多个属性名属性值之间用空格隔开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比如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name="value"。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属性总是在HTML元素的开始标签中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标签名后面的内容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&lt;img src=</a:t>
            </a:r>
            <a:r>
              <a:rPr lang="zh-CN" altLang="en-US" sz="2000">
                <a:latin typeface="+mn-ea"/>
                <a:ea typeface="+mn-ea"/>
                <a:sym typeface="+mn-ea"/>
              </a:rPr>
              <a:t>"http://www.zhufengpeixun.com/skin/20142/img/logo.png" </a:t>
            </a:r>
            <a:r>
              <a:rPr lang="en-US" altLang="zh-CN" sz="2000">
                <a:latin typeface="+mn-ea"/>
                <a:ea typeface="+mn-ea"/>
                <a:sym typeface="+mn-ea"/>
              </a:rPr>
              <a:t>alt=</a:t>
            </a:r>
            <a:r>
              <a:rPr lang="zh-CN" altLang="en-US" sz="2000">
                <a:latin typeface="+mn-ea"/>
                <a:ea typeface="+mn-ea"/>
                <a:sym typeface="+mn-ea"/>
              </a:rPr>
              <a:t>"珠峰培训" </a:t>
            </a:r>
            <a:r>
              <a:rPr lang="en-US" altLang="zh-CN" sz="2000">
                <a:latin typeface="+mn-ea"/>
                <a:ea typeface="+mn-ea"/>
                <a:sym typeface="+mn-ea"/>
              </a:rPr>
              <a:t>title=</a:t>
            </a:r>
            <a:r>
              <a:rPr lang="zh-CN" altLang="en-US" sz="2000">
                <a:latin typeface="+mn-ea"/>
                <a:ea typeface="+mn-ea"/>
                <a:sym typeface="+mn-ea"/>
              </a:rPr>
              <a:t>"珠峰培训"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&gt;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en-US" altLang="zh-CN" sz="2000">
                <a:latin typeface="+mn-ea"/>
                <a:ea typeface="+mn-ea"/>
                <a:sym typeface="+mn-ea"/>
              </a:rPr>
              <a:t>·src=</a:t>
            </a:r>
            <a:r>
              <a:rPr lang="zh-CN" altLang="en-US" sz="2000">
                <a:latin typeface="+mn-ea"/>
                <a:ea typeface="+mn-ea"/>
                <a:sym typeface="+mn-ea"/>
              </a:rPr>
              <a:t>"" 放图片的路径地址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    ·alt=</a:t>
            </a:r>
            <a:r>
              <a:rPr lang="zh-CN" altLang="en-US" sz="2000">
                <a:latin typeface="+mn-ea"/>
                <a:ea typeface="+mn-ea"/>
                <a:sym typeface="+mn-ea"/>
              </a:rPr>
              <a:t>"" 图片路径加载失败或者图片丢失时</a:t>
            </a:r>
            <a:r>
              <a:rPr lang="en-US" altLang="zh-CN" sz="2000"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latin typeface="+mn-ea"/>
                <a:ea typeface="+mn-ea"/>
                <a:sym typeface="+mn-ea"/>
              </a:rPr>
              <a:t>图片的描述说明文字内容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    ·title=</a:t>
            </a:r>
            <a:r>
              <a:rPr lang="zh-CN" altLang="en-US" sz="2000">
                <a:latin typeface="+mn-ea"/>
                <a:ea typeface="+mn-ea"/>
                <a:sym typeface="+mn-ea"/>
              </a:rPr>
              <a:t>"" 鼠标移动到图片上的文字描述说明内容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&lt;a href="http://www.w3school.com.cn"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target=</a:t>
            </a:r>
            <a:r>
              <a:rPr lang="zh-CN" altLang="en-US" sz="2000">
                <a:latin typeface="+mn-ea"/>
                <a:ea typeface="+mn-ea"/>
                <a:sym typeface="+mn-ea"/>
              </a:rPr>
              <a:t>"</a:t>
            </a:r>
            <a:r>
              <a:rPr lang="en-US" altLang="zh-CN" sz="2000">
                <a:latin typeface="+mn-ea"/>
                <a:ea typeface="+mn-ea"/>
                <a:sym typeface="+mn-ea"/>
              </a:rPr>
              <a:t>_blank</a:t>
            </a:r>
            <a:r>
              <a:rPr lang="zh-CN" altLang="en-US" sz="2000">
                <a:latin typeface="+mn-ea"/>
                <a:ea typeface="+mn-ea"/>
                <a:sym typeface="+mn-ea"/>
              </a:rPr>
              <a:t>"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&gt;This is a link&lt;/a&gt;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   </a:t>
            </a:r>
            <a:r>
              <a:rPr lang="en-US" altLang="zh-CN" sz="2000">
                <a:latin typeface="+mn-ea"/>
                <a:ea typeface="+mn-ea"/>
                <a:sym typeface="+mn-ea"/>
              </a:rPr>
              <a:t>·href=</a:t>
            </a:r>
            <a:r>
              <a:rPr lang="zh-CN" altLang="en-US" sz="2000">
                <a:latin typeface="+mn-ea"/>
                <a:ea typeface="+mn-ea"/>
                <a:sym typeface="+mn-ea"/>
              </a:rPr>
              <a:t>"" 超链接要跳转的路径地址   </a:t>
            </a:r>
            <a:r>
              <a:rPr lang="en-US" altLang="zh-CN" sz="2000">
                <a:latin typeface="+mn-ea"/>
                <a:ea typeface="+mn-ea"/>
                <a:sym typeface="+mn-ea"/>
              </a:rPr>
              <a:t>href=</a:t>
            </a:r>
            <a:r>
              <a:rPr lang="zh-CN" altLang="en-US" sz="2000">
                <a:latin typeface="+mn-ea"/>
                <a:ea typeface="+mn-ea"/>
                <a:sym typeface="+mn-ea"/>
              </a:rPr>
              <a:t>"</a:t>
            </a:r>
            <a:r>
              <a:rPr lang="en-US" altLang="zh-CN" sz="2000">
                <a:latin typeface="+mn-ea"/>
                <a:ea typeface="+mn-ea"/>
                <a:sym typeface="+mn-ea"/>
              </a:rPr>
              <a:t>javascript:;</a:t>
            </a:r>
            <a:r>
              <a:rPr lang="zh-CN" altLang="en-US" sz="2000">
                <a:latin typeface="+mn-ea"/>
                <a:ea typeface="+mn-ea"/>
                <a:sym typeface="+mn-ea"/>
              </a:rPr>
              <a:t>" 禁止默认的链接跳转 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>
                <a:latin typeface="+mn-ea"/>
                <a:ea typeface="+mn-ea"/>
                <a:sym typeface="+mn-ea"/>
              </a:rPr>
              <a:t>   </a:t>
            </a:r>
            <a:r>
              <a:rPr lang="en-US" altLang="zh-CN" sz="2000">
                <a:latin typeface="+mn-ea"/>
                <a:ea typeface="+mn-ea"/>
                <a:sym typeface="+mn-ea"/>
              </a:rPr>
              <a:t>·target=</a:t>
            </a:r>
            <a:r>
              <a:rPr lang="zh-CN" altLang="en-US" sz="2000">
                <a:latin typeface="+mn-ea"/>
                <a:ea typeface="+mn-ea"/>
                <a:sym typeface="+mn-ea"/>
              </a:rPr>
              <a:t> "</a:t>
            </a:r>
            <a:r>
              <a:rPr lang="en-US" altLang="zh-CN" sz="2000">
                <a:latin typeface="+mn-ea"/>
                <a:ea typeface="+mn-ea"/>
                <a:sym typeface="+mn-ea"/>
              </a:rPr>
              <a:t>_blank</a:t>
            </a:r>
            <a:r>
              <a:rPr lang="zh-CN" altLang="en-US" sz="2000">
                <a:latin typeface="+mn-ea"/>
                <a:ea typeface="+mn-ea"/>
                <a:sym typeface="+mn-ea"/>
              </a:rPr>
              <a:t>" 在新窗口打开 </a:t>
            </a:r>
            <a:r>
              <a:rPr lang="en-US" altLang="zh-CN" sz="2000">
                <a:latin typeface="+mn-ea"/>
                <a:ea typeface="+mn-ea"/>
                <a:sym typeface="+mn-ea"/>
              </a:rPr>
              <a:t>target=</a:t>
            </a:r>
            <a:r>
              <a:rPr lang="zh-CN" altLang="en-US" sz="2000">
                <a:latin typeface="+mn-ea"/>
                <a:ea typeface="+mn-ea"/>
                <a:sym typeface="+mn-ea"/>
              </a:rPr>
              <a:t> "</a:t>
            </a:r>
            <a:r>
              <a:rPr lang="en-US" altLang="zh-CN" sz="2000">
                <a:latin typeface="+mn-ea"/>
                <a:ea typeface="+mn-ea"/>
                <a:sym typeface="+mn-ea"/>
              </a:rPr>
              <a:t>_self</a:t>
            </a:r>
            <a:r>
              <a:rPr lang="zh-CN" altLang="en-US" sz="2000">
                <a:latin typeface="+mn-ea"/>
                <a:ea typeface="+mn-ea"/>
                <a:sym typeface="+mn-ea"/>
              </a:rPr>
              <a:t>" 在当前窗口打开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79855"/>
            <a:ext cx="10124440" cy="4860925"/>
          </a:xfrm>
        </p:spPr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教学大纲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了解前端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对前端有整体认识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工具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(webstorm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photoshop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markdown)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从安装到使用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·HTML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基础及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HTML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实战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标签和标签属性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元素及元素分类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网页基本结构解析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标签语义化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3910" y="1043305"/>
            <a:ext cx="11472545" cy="573913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元素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 元素指的是从开始标签（start tag）到结束标签（end tag）的所有代码。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HTML元素以开始标签起始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HTML元素以结束标签终止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元素的内容是开始标签与结束标签之间的内容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某些HTML元素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(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空标签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)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具有空内容（empty content）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空元素在开始标签中进行关闭（以开始标签的结束而结束） 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大多数HTML元素可拥有标签属性</a:t>
            </a: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" y="2388870"/>
            <a:ext cx="6746875" cy="1343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9736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·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document</a:t>
            </a: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是指整个文件，它下面就是咱们的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HTML;</a:t>
            </a:r>
            <a:br>
              <a:rPr lang="en-US" altLang="zh-CN" sz="24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·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超文本标记语言的结构包括“头”部分（英语:Head）、和“主体”部分（英语</a:t>
            </a:r>
            <a:r>
              <a:rPr lang="en-US" altLang="zh-CN" sz="2400">
                <a:latin typeface="+mn-ea"/>
                <a:ea typeface="+mn-ea"/>
                <a:sym typeface="+mn-ea"/>
              </a:rPr>
              <a:t>: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Body）</a:t>
            </a:r>
            <a:b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·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其中“头”部提供关于网页的信息，“主体”部分提供网页的具体内容。</a:t>
            </a:r>
            <a:br>
              <a:rPr lang="en-US" altLang="zh-CN" sz="24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400">
                <a:latin typeface="+mn-ea"/>
                <a:ea typeface="+mn-ea"/>
                <a:sym typeface="+mn-ea"/>
              </a:rPr>
              <a:t>·</a:t>
            </a: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除了最基本的结构外，我们详细的分解一下每一部分！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文档声明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为了说明文档使用的超文本标记语言标准，所有超文本标记语言文档应该以“文件类型声明”（外语全称加缩写&lt;!DOCTYPE&gt;）开头，引用一个文件类型描述或者必要情况下自定义一个文件类型描述。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&lt;!DOCTYPE&gt; 声明必须是 HTML 文档的第一行，位于 &lt;html&gt; 标签之前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&lt;!DOCTYPE&gt; 声明不是 HTML 标签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它是指示 web 浏览器关于页面使用哪个 HTML 版本进行编写的指令。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在 HTML 4.01 中，&lt;!DOCTYPE&gt; 声明引用 DTD，因为 HTML 4.01 基于 SGML。DTD 规定了标记语言的规则，这样浏览器才能正确地呈现内容。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HTML5 不基于 SGML，所以不需要引用 DTD。</a:t>
            </a: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HTML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此标签可告知浏览器其自身是一个 HTML 文档，是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的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根元素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&lt;html&gt; 与 &lt;/html&gt; 标签限定了文档的开始点和结束点，在它们之间是文档的头部和主体。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文档的头部由 &lt;head&gt; 标签定义，而主体由 &lt;body&gt; 标签定义。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head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&lt;head&gt; 标签用于定义文档的头部，它是所有头部元素的容器。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&lt;head&gt; 中的元素可以引用脚本、指示浏览器在哪里找到样式表、提供元信息等等。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文档的头部描述了文档的各种属性和信息，包括文档的标题、在 Web 中的位置以及和其他文档的关系等。绝大多数文档头部包含的数据都不会真正作为内容显示给用户。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下面这些标签可用在 head 部分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&lt;link&gt;, &lt;meta&gt;, &lt;script&gt;, &lt;style&gt;, 以及 &lt;title&gt;。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title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&lt;title&gt; 定义文档的标题，它是 head 部分中唯一必需的元素。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一定要选择一个正确的标题，这对于定义文档并确保它能够在 Web 上有效利用来说是十分重要的。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显示在浏览器的页卡位置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title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&lt;title&gt; 定义文档的标题，它是 head 部分中唯一必需的元素。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一定要选择一个正确的标题，这对于定义文档并确保它能够在 Web 上有效利用来说是十分重要的。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显示在浏览器的页卡位置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209675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meta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&lt;meta&gt; 标签提供关于 HTML 文档的元数据。元数据不会显示在页面上，但是对于机器是可读的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典型的情况是，meta 元素被用于规定页面的描述、关键词、文档的作者、最后修改时间以及其他元数据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关于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meta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的标签属性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3995420"/>
            <a:ext cx="8068310" cy="1530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5484495"/>
            <a:ext cx="8068310" cy="1149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264265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基本结构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body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latin typeface="+mn-ea"/>
                <a:ea typeface="+mn-ea"/>
                <a:sym typeface="+mn-ea"/>
              </a:rPr>
              <a:t>网页的主体部分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body 元素定义文档的主体，用户看到的内容基本都在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body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内编写。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body 元素包含文档的所有内容（比如文本、超链接、图像、表格和列表等等。）</a:t>
            </a: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·html4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版本常见的标签元素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 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http://www.zhufengpeixun.com/qianduanjishuziliao/qianduanCSSziliao/2016-06-29/456.html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·html5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版本新增标签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 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http://old.zhufengpeixun.cn/qianduanjishuziliao/CSS3heHTML5zhuanti/2016-11-20/665.html </a:t>
            </a: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27785"/>
            <a:ext cx="10124440" cy="5320030"/>
          </a:xfrm>
        </p:spPr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教学大纲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基础及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实战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引入方式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选择器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权重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属性继承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·background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属性的使用技巧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雪碧图的使用技巧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常见的兼容性处理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http://www.w3school.com.cn/tags/index.asp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A</a:t>
            </a: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】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&lt;!--... --&gt;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定义注释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&lt;!DOCTYPE&gt;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定义文档类型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&lt;a&gt;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定义链接跳转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&lt;article&gt;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定义文章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&lt;aside&gt;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定义页面内容之外的内容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&lt;audio&gt;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定义声音内容之外的内容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B</a:t>
            </a: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】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&lt;b&gt;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定义粗体字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&lt;big&gt;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定义大号字体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&lt;body&gt;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定义文档的主体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&lt;br&gt;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定义简单的折行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&lt;button&gt;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定义按钮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C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 b="1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&lt;canvas&gt;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定义画布图形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&lt;caption&gt;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定义表格标题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&lt;col&gt;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定义表格中一个或多个列的属性值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&lt;colgroup&gt;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定义表格中供格式化的列祖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D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&lt;datalist&gt;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定义下拉列表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&lt;dl&gt;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定义定义列表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&lt;dd&gt;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定义定义列表中的项目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&lt;dd&gt;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定义定义列表中项目的描述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&lt;div&gt;&lt;/div&gt; 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定义文档中的节 用来划分块结构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E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 b="1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&lt;em&gt;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定义强调文本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&lt;embed&gt;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定义外部交互内容或插件 &lt;embed src="helloworld.swf" /&gt;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F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 b="1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&lt;figcaption&gt;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figure</a:t>
            </a:r>
            <a:r>
              <a:rPr lang="zh-CN" altLang="en-US" sz="2000">
                <a:latin typeface="+mn-ea"/>
                <a:ea typeface="+mn-ea"/>
                <a:sym typeface="+mn-ea"/>
              </a:rPr>
              <a:t>元素的标题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&lt;figure&gt;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定义媒介内容的分组，以及它们的标题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&lt;footer&gt;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section</a:t>
            </a:r>
            <a:r>
              <a:rPr lang="zh-CN" altLang="en-US" sz="2000">
                <a:latin typeface="+mn-ea"/>
                <a:ea typeface="+mn-ea"/>
                <a:sym typeface="+mn-ea"/>
              </a:rPr>
              <a:t>或</a:t>
            </a:r>
            <a:r>
              <a:rPr lang="en-US" altLang="zh-CN" sz="2000">
                <a:latin typeface="+mn-ea"/>
                <a:ea typeface="+mn-ea"/>
                <a:sym typeface="+mn-ea"/>
              </a:rPr>
              <a:t>page</a:t>
            </a:r>
            <a:r>
              <a:rPr lang="zh-CN" altLang="en-US" sz="2000">
                <a:latin typeface="+mn-ea"/>
                <a:ea typeface="+mn-ea"/>
                <a:sym typeface="+mn-ea"/>
              </a:rPr>
              <a:t>的页脚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&lt;form&gt;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定义供用户输入的</a:t>
            </a:r>
            <a:r>
              <a:rPr lang="en-US" altLang="zh-CN" sz="2000"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latin typeface="+mn-ea"/>
                <a:ea typeface="+mn-ea"/>
                <a:sym typeface="+mn-ea"/>
              </a:rPr>
              <a:t>表单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&lt;frame&gt;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定义框架集的窗口或框架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H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 b="1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&lt;h1&gt; to &lt;h6&gt;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latin typeface="+mn-ea"/>
                <a:ea typeface="+mn-ea"/>
                <a:sym typeface="+mn-ea"/>
              </a:rPr>
              <a:t>标题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&lt;head&gt;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定义关于文档的信息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&lt;header&gt;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section</a:t>
            </a:r>
            <a:r>
              <a:rPr lang="zh-CN" altLang="en-US" sz="2000">
                <a:latin typeface="+mn-ea"/>
                <a:ea typeface="+mn-ea"/>
                <a:sym typeface="+mn-ea"/>
              </a:rPr>
              <a:t>或</a:t>
            </a:r>
            <a:r>
              <a:rPr lang="en-US" altLang="zh-CN" sz="2000">
                <a:latin typeface="+mn-ea"/>
                <a:ea typeface="+mn-ea"/>
                <a:sym typeface="+mn-ea"/>
              </a:rPr>
              <a:t>page</a:t>
            </a:r>
            <a:r>
              <a:rPr lang="zh-CN" altLang="en-US" sz="2000">
                <a:latin typeface="+mn-ea"/>
                <a:ea typeface="+mn-ea"/>
                <a:sym typeface="+mn-ea"/>
              </a:rPr>
              <a:t>的页眉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&lt;hr&gt;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定义水平线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&lt;html&gt;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latin typeface="+mn-ea"/>
                <a:ea typeface="+mn-ea"/>
                <a:sym typeface="+mn-ea"/>
              </a:rPr>
              <a:t>文档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I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 b="1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&lt;i&gt;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定义斜体字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&lt;img&gt;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定义图像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&lt;input&gt;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定义输入控件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L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&lt;label&gt;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input</a:t>
            </a:r>
            <a:r>
              <a:rPr lang="zh-CN" altLang="en-US" sz="2000">
                <a:latin typeface="+mn-ea"/>
                <a:ea typeface="+mn-ea"/>
                <a:sym typeface="+mn-ea"/>
              </a:rPr>
              <a:t>元素的标注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&lt;li&gt;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定义列表的项目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&lt;link&gt;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定义文档与外部资源的关系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M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&lt;map&gt;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定义图像映射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&lt;mark&gt;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定义有记号的文本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&lt;menu&gt;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定义命令的列表或菜单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&lt;meta&gt;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定义关于</a:t>
            </a:r>
            <a:r>
              <a:rPr lang="en-US" altLang="zh-CN" sz="2000"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latin typeface="+mn-ea"/>
                <a:ea typeface="+mn-ea"/>
                <a:sym typeface="+mn-ea"/>
              </a:rPr>
              <a:t>文档的元信息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&lt;meter&gt;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定义预定义范围内的度量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N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&lt;nav&gt;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定义导航链接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399540"/>
            <a:ext cx="11852910" cy="538289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O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&lt;object&gt;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定义内嵌对象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&lt;ol&gt;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定义有序列表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&lt;option&gt;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定义选择列表中相关选项的组合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P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&lt;p&gt;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定义文字段落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&lt;param&gt;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定义对象的参数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&lt;progress&gt;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定义任何类型的任务的进度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endParaRPr lang="zh-CN" altLang="en-US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71600"/>
            <a:ext cx="10124440" cy="5440680"/>
          </a:xfrm>
        </p:spPr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教学大纲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·CSS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盒子模型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盒子模型的值 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=&gt;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利用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border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实现三角行效果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盒子模型的计算公式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盒子模型的兼容问题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浮动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浮动的原理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浮动产生的影响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清除浮动的几种方式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096645"/>
            <a:ext cx="1185291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S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&lt;s&gt;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定义加删除线的文本</a:t>
            </a:r>
            <a:r>
              <a:rPr lang="en-US" altLang="zh-CN" sz="2000">
                <a:latin typeface="+mn-ea"/>
                <a:ea typeface="+mn-ea"/>
                <a:sym typeface="+mn-ea"/>
              </a:rPr>
              <a:t>(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不赞成使用</a:t>
            </a:r>
            <a:r>
              <a:rPr lang="en-US" altLang="zh-CN" sz="2000">
                <a:latin typeface="+mn-ea"/>
                <a:ea typeface="+mn-ea"/>
                <a:sym typeface="+mn-ea"/>
              </a:rPr>
              <a:t>)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&lt;script&gt;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定义客户端脚本    </a:t>
            </a:r>
            <a:r>
              <a:rPr lang="en-US" altLang="zh-CN" sz="2000">
                <a:latin typeface="+mn-ea"/>
                <a:ea typeface="+mn-ea"/>
                <a:sym typeface="+mn-ea"/>
              </a:rPr>
              <a:t>&lt;style&gt;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定义文档的样式信息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&lt;section&gt;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</a:t>
            </a:r>
            <a:r>
              <a:rPr lang="en-US" altLang="zh-CN" sz="2000">
                <a:latin typeface="+mn-ea"/>
                <a:ea typeface="+mn-ea"/>
                <a:sym typeface="+mn-ea"/>
              </a:rPr>
              <a:t>section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&lt;select&gt;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定义选择列表</a:t>
            </a:r>
            <a:r>
              <a:rPr lang="en-US" altLang="zh-CN" sz="2000">
                <a:latin typeface="+mn-ea"/>
                <a:ea typeface="+mn-ea"/>
                <a:sym typeface="+mn-ea"/>
              </a:rPr>
              <a:t>(</a:t>
            </a:r>
            <a:r>
              <a:rPr lang="zh-CN" altLang="en-US" sz="2000">
                <a:latin typeface="+mn-ea"/>
                <a:ea typeface="+mn-ea"/>
                <a:sym typeface="+mn-ea"/>
              </a:rPr>
              <a:t>下拉列表</a:t>
            </a:r>
            <a:r>
              <a:rPr lang="en-US" altLang="zh-CN" sz="2000">
                <a:latin typeface="+mn-ea"/>
                <a:ea typeface="+mn-ea"/>
                <a:sym typeface="+mn-ea"/>
              </a:rPr>
              <a:t>)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&lt;small&gt;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定义小号文本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source&gt;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定义媒介源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>
                <a:latin typeface="+mn-ea"/>
                <a:ea typeface="+mn-ea"/>
                <a:sym typeface="+mn-ea"/>
              </a:rPr>
              <a:t>&lt;</a:t>
            </a:r>
            <a:r>
              <a:rPr lang="en-US" altLang="zh-CN" sz="2000">
                <a:latin typeface="+mn-ea"/>
                <a:ea typeface="+mn-ea"/>
                <a:sym typeface="+mn-ea"/>
              </a:rPr>
              <a:t>span&gt;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定义文档中的节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&lt;strong&gt;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定义强调文本，加粗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sup 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定义上标文本  </a:t>
            </a:r>
            <a:r>
              <a:rPr lang="en-US" altLang="zh-CN" sz="2000">
                <a:latin typeface="+mn-ea"/>
                <a:ea typeface="+mn-ea"/>
                <a:sym typeface="+mn-ea"/>
              </a:rPr>
              <a:t>sub 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定义下标文本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en-US" altLang="zh-CN" sz="2000">
                <a:latin typeface="+mn-ea"/>
                <a:ea typeface="+mn-ea"/>
                <a:sym typeface="+mn-ea"/>
              </a:rPr>
            </a:br>
            <a:endParaRPr lang="zh-CN" altLang="en-US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038860"/>
            <a:ext cx="1185291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T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&lt;table&gt;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&lt;tbody&gt;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定义表格中的主体内容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定义表格中的单元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&lt;textarea&gt;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定义多行的文本输入控件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&lt;tfoot&gt;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定义表格中的表头内容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&lt;th&gt;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定义表格中的表头单元格 </a:t>
            </a:r>
            <a:r>
              <a:rPr lang="en-US" altLang="zh-CN" sz="2000">
                <a:latin typeface="+mn-ea"/>
                <a:ea typeface="+mn-ea"/>
                <a:sym typeface="+mn-ea"/>
              </a:rPr>
              <a:t>&lt;tr&gt; 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定义表格中的行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&lt;thead&gt;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定义表格中的表头内容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&lt;time&gt;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定义日期</a:t>
            </a:r>
            <a:r>
              <a:rPr lang="en-US" altLang="zh-CN" sz="2000">
                <a:latin typeface="+mn-ea"/>
                <a:ea typeface="+mn-ea"/>
                <a:sym typeface="+mn-ea"/>
              </a:rPr>
              <a:t>/</a:t>
            </a:r>
            <a:r>
              <a:rPr lang="zh-CN" altLang="en-US" sz="2000">
                <a:latin typeface="+mn-ea"/>
                <a:ea typeface="+mn-ea"/>
                <a:sym typeface="+mn-ea"/>
              </a:rPr>
              <a:t>时间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&lt;title&gt;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定义文档的标题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en-US" altLang="zh-CN" sz="2000">
                <a:latin typeface="+mn-ea"/>
                <a:ea typeface="+mn-ea"/>
                <a:sym typeface="+mn-ea"/>
              </a:rPr>
            </a:br>
            <a:endParaRPr lang="zh-CN" altLang="en-US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038860"/>
            <a:ext cx="1185291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常用的标签元素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[A-Z]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U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&lt;u&gt;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定义下划线文本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（不赞成使用）</a:t>
            </a:r>
            <a:b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&lt;ul&gt;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定义无序列表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zh-CN" altLang="en-US" sz="2000" b="1">
                <a:latin typeface="+mn-ea"/>
                <a:ea typeface="+mn-ea"/>
                <a:sym typeface="+mn-ea"/>
              </a:rPr>
              <a:t>【</a:t>
            </a:r>
            <a:r>
              <a:rPr lang="en-US" altLang="zh-CN" sz="2000" b="1">
                <a:latin typeface="+mn-ea"/>
                <a:ea typeface="+mn-ea"/>
                <a:sym typeface="+mn-ea"/>
              </a:rPr>
              <a:t>V</a:t>
            </a:r>
            <a:r>
              <a:rPr lang="zh-CN" altLang="en-US" sz="2000" b="1">
                <a:latin typeface="+mn-ea"/>
                <a:ea typeface="+mn-ea"/>
                <a:sym typeface="+mn-ea"/>
              </a:rPr>
              <a:t>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&lt;video&gt;</a:t>
            </a:r>
            <a:r>
              <a:rPr lang="en-US" altLang="zh-CN" sz="2000">
                <a:latin typeface="+mn-ea"/>
                <a:ea typeface="+mn-ea"/>
                <a:sym typeface="+mn-ea"/>
              </a:rPr>
              <a:t> </a:t>
            </a:r>
            <a:r>
              <a:rPr lang="zh-CN" altLang="en-US" sz="2000">
                <a:latin typeface="+mn-ea"/>
                <a:ea typeface="+mn-ea"/>
                <a:sym typeface="+mn-ea"/>
              </a:rPr>
              <a:t>定义视频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en-US" altLang="zh-CN" sz="2000">
                <a:latin typeface="+mn-ea"/>
                <a:ea typeface="+mn-ea"/>
                <a:sym typeface="+mn-ea"/>
              </a:rPr>
            </a:br>
            <a:endParaRPr lang="zh-CN" altLang="en-US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038860"/>
            <a:ext cx="1110361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元素的分类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块级元素 </a:t>
            </a:r>
            <a:r>
              <a:rPr lang="en-US" altLang="zh-CN" sz="2000" b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div h1-h6 hr menu ol ul li dl dt dd table p form</a:t>
            </a:r>
            <a:b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本身属性为display:block的元素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因为它自身的特点，我们通常使用块级元素来进行大布局（大结构）的搭建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块级元素的特点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独占一行，每一个块级元素都会从新的一行重新开始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latin typeface="+mn-ea"/>
                <a:ea typeface="+mn-ea"/>
                <a:sym typeface="+mn-ea"/>
              </a:rPr>
              <a:t>排列方式</a:t>
            </a:r>
            <a:r>
              <a:rPr lang="en-US" altLang="zh-CN" sz="2000"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从上到下依次排布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可以直接控制宽度、高度以及盒子模型的相关css属性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在不设置宽度的情况下，块级元素的宽度是它父级元素内容的宽度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latin typeface="+mn-ea"/>
                <a:ea typeface="+mn-ea"/>
                <a:sym typeface="+mn-ea"/>
              </a:rPr>
              <a:t>高度是它本身内容的高度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latin typeface="+mn-ea"/>
                <a:ea typeface="+mn-ea"/>
                <a:sym typeface="+mn-ea"/>
              </a:rPr>
              <a:t>可以嵌套行内元素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·ul/ol</a:t>
            </a:r>
            <a:r>
              <a:rPr lang="zh-CN" altLang="en-US" sz="2000">
                <a:latin typeface="+mn-ea"/>
                <a:ea typeface="+mn-ea"/>
                <a:sym typeface="+mn-ea"/>
              </a:rPr>
              <a:t>下面只能是</a:t>
            </a:r>
            <a:r>
              <a:rPr lang="en-US" altLang="zh-CN" sz="2000">
                <a:latin typeface="+mn-ea"/>
                <a:ea typeface="+mn-ea"/>
                <a:sym typeface="+mn-ea"/>
              </a:rPr>
              <a:t>li,dl</a:t>
            </a:r>
            <a:r>
              <a:rPr lang="zh-CN" altLang="en-US" sz="2000">
                <a:latin typeface="+mn-ea"/>
                <a:ea typeface="+mn-ea"/>
                <a:sym typeface="+mn-ea"/>
              </a:rPr>
              <a:t>下面只能是</a:t>
            </a:r>
            <a:r>
              <a:rPr lang="en-US" altLang="zh-CN" sz="2000">
                <a:latin typeface="+mn-ea"/>
                <a:ea typeface="+mn-ea"/>
                <a:sym typeface="+mn-ea"/>
              </a:rPr>
              <a:t>dt dd;p</a:t>
            </a:r>
            <a:r>
              <a:rPr lang="zh-CN" altLang="en-US" sz="2000">
                <a:latin typeface="+mn-ea"/>
                <a:ea typeface="+mn-ea"/>
                <a:sym typeface="+mn-ea"/>
              </a:rPr>
              <a:t>就不能包其他块级元素包括它自己本身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en-US" altLang="zh-CN" sz="2000">
                <a:latin typeface="+mn-ea"/>
                <a:ea typeface="+mn-ea"/>
                <a:sym typeface="+mn-ea"/>
              </a:rPr>
            </a:br>
            <a:endParaRPr lang="zh-CN" altLang="en-US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088390"/>
            <a:ext cx="1181989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元素的分类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行内元素</a:t>
            </a:r>
            <a:r>
              <a:rPr lang="zh-CN" altLang="en-US" sz="2000" b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span a b strong i em s br u  textarea input select label img  sup sub big small</a:t>
            </a:r>
            <a:b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内联元素是指本身属性为display:inline的元素。因为它自身的特点，我们通常使用行内元素来进行文字、小图标（小结构）的搭建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 b="1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行内元素的特点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latin typeface="+mn-ea"/>
                <a:ea typeface="+mn-ea"/>
                <a:sym typeface="+mn-ea"/>
              </a:rPr>
              <a:t>不独占一行</a:t>
            </a:r>
            <a:r>
              <a:rPr lang="en-US" altLang="zh-CN" sz="2000"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和其他内联元素从左到右在一行显示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latin typeface="+mn-ea"/>
                <a:ea typeface="+mn-ea"/>
                <a:sym typeface="+mn-ea"/>
              </a:rPr>
              <a:t>排列方式</a:t>
            </a:r>
            <a:r>
              <a:rPr lang="en-US" altLang="zh-CN" sz="2000">
                <a:latin typeface="+mn-ea"/>
                <a:ea typeface="+mn-ea"/>
                <a:sym typeface="+mn-ea"/>
              </a:rPr>
              <a:t>:</a:t>
            </a:r>
            <a:r>
              <a:rPr lang="zh-CN" altLang="en-US" sz="2000">
                <a:latin typeface="+mn-ea"/>
                <a:ea typeface="+mn-ea"/>
                <a:sym typeface="+mn-ea"/>
              </a:rPr>
              <a:t>从左到右依次排布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不能直接控制宽度、高度以及盒子模型的相关css属性，但是直接设置内外边距的左右值是可以的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内联元素的宽高是由本身内容的大小决定（文字、图片等）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内联元素只能容纳文本或者其他内联元素（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此处请注意，不要在内联元素中嵌套块级元素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）</a:t>
            </a:r>
            <a:b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375" y="1607820"/>
            <a:ext cx="1181989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元素之间的相互转换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行内元素   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=&gt;  display:inline</a:t>
            </a:r>
            <a:b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块级元素   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=&gt;  display:block</a:t>
            </a:r>
            <a:br>
              <a:rPr lang="zh-CN" altLang="en-US" sz="24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+mn-ea"/>
                <a:ea typeface="+mn-ea"/>
              </a:rPr>
              <a:t>行内块元素 </a:t>
            </a:r>
            <a:r>
              <a:rPr lang="en-US" altLang="zh-CN" sz="2400">
                <a:solidFill>
                  <a:schemeClr val="tx1"/>
                </a:solidFill>
                <a:latin typeface="+mn-ea"/>
                <a:ea typeface="+mn-ea"/>
              </a:rPr>
              <a:t>=&gt;  display:inline-block</a:t>
            </a: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459865"/>
            <a:ext cx="11118215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标签语义化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含义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·合适标签做合适的事情，例如文章段落用p标签，标题用h1-h6标签 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·标签语义化为浏览器和搜索引擎服务</a:t>
            </a:r>
            <a:endParaRPr lang="en-US" altLang="zh-CN" sz="2000"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459865"/>
            <a:ext cx="11118215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标签语义化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为什么要遵循标签语义化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1、利于SEO优化（也就是搜索引擎的抓取，搜索引擎的爬虫也依赖于标记来确定上下文和各个关键字的权重）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2、在样式丢失的时候，还是可以比较好的呈现结构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3、更好的支持各种终端，例如无障碍阅读和有声小说等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4、利于团队开发和维护，W3C给我们定了一个标准，那么团队中都遵循这个标准，那么代码的差异就会缩小，在开发和维护的时候就可以提高效率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b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9095" y="1459865"/>
            <a:ext cx="11040110" cy="586740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zh-CN" altLang="en-US" sz="3600">
                <a:latin typeface="+mn-ea"/>
                <a:ea typeface="+mn-ea"/>
                <a:sym typeface="+mn-ea"/>
              </a:rPr>
              <a:t>标签语义化 </a:t>
            </a:r>
            <a:r>
              <a:rPr lang="en-US" altLang="zh-CN" sz="3600">
                <a:latin typeface="+mn-ea"/>
                <a:ea typeface="+mn-ea"/>
                <a:sym typeface="+mn-ea"/>
              </a:rPr>
              <a:t>- </a:t>
            </a:r>
            <a:r>
              <a:rPr sz="3600">
                <a:latin typeface="+mn-ea"/>
                <a:ea typeface="+mn-ea"/>
              </a:rPr>
              <a:t>日常工作中怎样遵循标签语义化</a:t>
            </a:r>
            <a:br>
              <a:rPr sz="2000">
                <a:latin typeface="+mn-ea"/>
                <a:ea typeface="+mn-ea"/>
              </a:rPr>
            </a:br>
            <a:r>
              <a:rPr sz="2000">
                <a:latin typeface="+mn-ea"/>
                <a:ea typeface="+mn-ea"/>
              </a:rPr>
              <a:t>1、尽量减少使用无意义标签，例如span和div</a:t>
            </a:r>
            <a:br>
              <a:rPr sz="2000">
                <a:latin typeface="+mn-ea"/>
                <a:ea typeface="+mn-ea"/>
              </a:rPr>
            </a:br>
            <a:r>
              <a:rPr sz="2000">
                <a:latin typeface="+mn-ea"/>
                <a:ea typeface="+mn-ea"/>
              </a:rPr>
              <a:t>2、尽量不使用标签本身的css属性，例如b、font、s等标签，如果需要这些样式，那么使用css样式来进行添加</a:t>
            </a:r>
            <a:br>
              <a:rPr sz="2000">
                <a:latin typeface="+mn-ea"/>
                <a:ea typeface="+mn-ea"/>
              </a:rPr>
            </a:br>
            <a:r>
              <a:rPr sz="2000">
                <a:latin typeface="+mn-ea"/>
                <a:ea typeface="+mn-ea"/>
              </a:rPr>
              <a:t>3、在需要强调的部分，使用strong、em，但是样式尽量使用css样式来描述</a:t>
            </a:r>
            <a:br>
              <a:rPr sz="2000">
                <a:latin typeface="+mn-ea"/>
                <a:ea typeface="+mn-ea"/>
              </a:rPr>
            </a:br>
            <a:r>
              <a:rPr sz="2000">
                <a:latin typeface="+mn-ea"/>
                <a:ea typeface="+mn-ea"/>
              </a:rPr>
              <a:t>4、表格搭建时，使用&lt;thead&gt;表格头部&lt;/thead&gt; &lt;tbody&gt;表格身体&lt;/tbody&gt; &lt;tfoot&gt;表格尾部&lt;/tfoot&gt;</a:t>
            </a:r>
            <a:br>
              <a:rPr sz="2000">
                <a:latin typeface="+mn-ea"/>
                <a:ea typeface="+mn-ea"/>
              </a:rPr>
            </a:br>
            <a:r>
              <a:rPr sz="2000">
                <a:latin typeface="+mn-ea"/>
                <a:ea typeface="+mn-ea"/>
              </a:rPr>
              <a:t>5、列表搭建时，使用&lt;ul&gt;无序列表&lt;/ul&gt; &lt;ol&gt;有序列表&lt;/ol&gt; &lt;dl&gt;定义列表&lt;/dl&gt;</a:t>
            </a:r>
            <a:endParaRPr sz="2000"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4780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基础及</a:t>
            </a: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实战</a:t>
            </a:r>
            <a:br>
              <a:rPr lang="zh-CN" altLang="en-US" sz="4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en-US" altLang="zh-CN" sz="4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79855"/>
            <a:ext cx="10124440" cy="4860925"/>
          </a:xfrm>
        </p:spPr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教学大纲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定位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绝对定位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相对定位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固定定位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层级关系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21155"/>
            <a:ext cx="10630535" cy="500888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简介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 指层叠样式表 (Cascading Style Sheets)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sz="2000">
                <a:latin typeface="+mn-ea"/>
                <a:ea typeface="+mn-ea"/>
              </a:rPr>
              <a:t>是为了解决内容与表现分离的问题，可以大大提高工作效率，多个样式层叠为一也可以节省代码的重复</a:t>
            </a:r>
            <a:br>
              <a:rPr sz="2000">
                <a:latin typeface="+mn-ea"/>
                <a:ea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sz="2000">
                <a:latin typeface="+mn-ea"/>
                <a:ea typeface="+mn-ea"/>
              </a:rPr>
              <a:t>在很久很久以前，只使用html来进行布局，有关样式的部分使用html属性完成，这样代码就显得很臃肿，修改起来也是特别的麻烦。后来w3c就创造出了样式（style），这样html就只负责结构，描述样式就交给了css。这样大大减少了开发者的工作量，提高了工作效率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rgbClr val="00B050"/>
                </a:solidFill>
                <a:latin typeface="+mn-ea"/>
                <a:ea typeface="+mn-ea"/>
                <a:sym typeface="+mn-ea"/>
              </a:rPr>
              <a:t> http://www.zhufengpeixun.com/qianduanjishuziliao/qianduanCSSziliao/2016-07-04/490.html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450975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基本语法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 规则由两个主要的部分构成：选择器，以及一条或多条声明</a:t>
            </a: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</a:t>
            </a: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）</a:t>
            </a:r>
            <a:br>
              <a:rPr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选择器通常是您需要改变样式的 HTML 元素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每条声明由一个属性和一个值组成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属性是你希望设置的样式属性。每个属性有一个值。属性和值被冒号分开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4411345"/>
            <a:ext cx="4745990" cy="1865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引入方式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90370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引入方式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行内式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通过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style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这个标签属性，将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键值对直接写入标签内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255" y="3211195"/>
            <a:ext cx="9074785" cy="829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90370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引入方式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内嵌式（嵌入式）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 </a:t>
            </a:r>
            <a:r>
              <a:rPr sz="2000">
                <a:latin typeface="+mn-ea"/>
                <a:ea typeface="+mn-ea"/>
              </a:rPr>
              <a:t>使用style标签将css属性名和属性值引入到html页面中，通常style标签放置在head标签中。为什么css样式要放置在head标签中呢，因为代码从上到下执行，如果先加载结构，那么用户看到的就将是干巴巴的内容，而没有通过美化，而先加载样式后加载结构，就相当于孩子出生就是穿着衣服的</a:t>
            </a:r>
            <a:br>
              <a:rPr sz="2000"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4482465"/>
            <a:ext cx="8942070" cy="1823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90370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引入方式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外联式（外链式）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通过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link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标签将独立的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文件引入到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html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文件中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sz="2000"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625" y="3337560"/>
            <a:ext cx="9310370" cy="2379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90370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引入方式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导入式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通过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@import 'url'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引入一个独立的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文件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		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3520440"/>
            <a:ext cx="8030210" cy="2247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690370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引入方式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外链式和导入式的区别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link和@import虽然都是引入外部的css文件，但是他们是由天差地别的区别的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link是html标签，@import完全是css提供的方式，要写在css文件或者style标签中。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他们的加载顺序也是有区别的，当一个页面被加载的时候，link引用的css文件会被同时加载，而@import引入的css文件会等页面全部下载完后再加载。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当使用javascript控制DOM去改变css样式的时候，只能使用link标签，因为import是不能被DOM控制的。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命名规范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450975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>
                <a:latin typeface="+mn-ea"/>
                <a:ea typeface="+mn-ea"/>
                <a:sym typeface="+mn-ea"/>
              </a:rPr>
              <a:t>必须使用英文开头</a:t>
            </a:r>
            <a:r>
              <a:rPr lang="en-US" altLang="zh-CN" sz="2000"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latin typeface="+mn-ea"/>
                <a:ea typeface="+mn-ea"/>
                <a:sym typeface="+mn-ea"/>
              </a:rPr>
              <a:t>并且开头字母一律小写</a:t>
            </a:r>
            <a:r>
              <a:rPr lang="en-US" altLang="zh-CN" sz="2000">
                <a:latin typeface="+mn-ea"/>
                <a:ea typeface="+mn-ea"/>
                <a:sym typeface="+mn-ea"/>
              </a:rPr>
              <a:t>;</a:t>
            </a:r>
            <a:br>
              <a:rPr lang="en-US" altLang="zh-CN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2)</a:t>
            </a:r>
            <a:r>
              <a:rPr lang="zh-CN" altLang="en-US" sz="2000">
                <a:latin typeface="+mn-ea"/>
                <a:ea typeface="+mn-ea"/>
                <a:sym typeface="+mn-ea"/>
              </a:rPr>
              <a:t>所有的命名最好都小写</a:t>
            </a:r>
            <a:br>
              <a:rPr lang="zh-CN" altLang="en-US" sz="2000"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3)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尽量不要用缩写英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除非可以一目了然的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4)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如果遇到相差不大class或者id，主功能识别字母在前，位置识别字母在后，位置识别字母第一个可大写（如：navTop，menuLeft）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5)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遵循驼峰命名法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: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第一个单词的首字母小写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其余每一个有意义的单词的首字母大写（如：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studentInfo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  <a:t>getElementById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9470" y="1379855"/>
            <a:ext cx="10124440" cy="4860925"/>
          </a:xfrm>
        </p:spPr>
        <p:txBody>
          <a:bodyPr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教学大纲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·transition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过渡动画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·animation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简易动画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雪碧图动画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开关门动画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人物场景动画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· ......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			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2185" y="976630"/>
            <a:ext cx="10630535" cy="560578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sz="2000">
                <a:latin typeface="+mn-ea"/>
                <a:ea typeface="+mn-ea"/>
                <a:sym typeface="+mn-ea"/>
              </a:rPr>
              <a:t>头：header     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内容：content/container           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尾：footer            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导航：nav      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侧栏：sidebar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栏目：column           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页面外围控制整体布局宽度：wrapper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左右中：left right center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登录条：loginbar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标志：logo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广告：banner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页面主体：main</a:t>
            </a:r>
            <a:br>
              <a:rPr sz="2000">
                <a:latin typeface="+mn-ea"/>
                <a:ea typeface="+mn-ea"/>
                <a:sym typeface="+mn-ea"/>
              </a:rPr>
            </a:br>
            <a:br>
              <a:rPr sz="2000">
                <a:latin typeface="+mn-ea"/>
                <a:ea typeface="+mn-ea"/>
                <a:sym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587375"/>
            <a:ext cx="10630535" cy="5205730"/>
          </a:xfrm>
        </p:spPr>
        <p:txBody>
          <a:bodyPr/>
          <a:p>
            <a:pPr marL="0" indent="0" algn="l">
              <a:lnSpc>
                <a:spcPct val="150000"/>
              </a:lnSpc>
            </a:pP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热点：hot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新闻：news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下载：download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子导航：subnav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菜单：menu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子菜单：submenu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搜索：search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友情链接：friendlink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页脚：footer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版权：copyright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投票：vote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合作伙伴：partner</a:t>
            </a:r>
            <a:br>
              <a:rPr sz="2000">
                <a:latin typeface="+mn-ea"/>
                <a:ea typeface="+mn-ea"/>
                <a:sym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2185" y="1009015"/>
            <a:ext cx="10630535" cy="5483860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sz="2000">
                <a:latin typeface="+mn-ea"/>
                <a:ea typeface="+mn-ea"/>
                <a:sym typeface="+mn-ea"/>
              </a:rPr>
              <a:t>滚动：scroll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内容：content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标签页：tab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文章列表：list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提示信息：msg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小技巧：tips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栏目标题：title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加入：joinus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指南：guild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服务：service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注册：regsiter</a:t>
            </a:r>
            <a:br>
              <a:rPr sz="2000">
                <a:latin typeface="+mn-ea"/>
                <a:ea typeface="+mn-ea"/>
                <a:sym typeface="+mn-ea"/>
              </a:rPr>
            </a:br>
            <a:r>
              <a:rPr sz="2000">
                <a:latin typeface="+mn-ea"/>
                <a:ea typeface="+mn-ea"/>
                <a:sym typeface="+mn-ea"/>
              </a:rPr>
              <a:t>状态：status</a:t>
            </a:r>
            <a:br>
              <a:rPr sz="2000">
                <a:latin typeface="+mn-ea"/>
                <a:ea typeface="+mn-ea"/>
                <a:sym typeface="+mn-ea"/>
              </a:rPr>
            </a:br>
            <a:br>
              <a:rPr sz="2000">
                <a:latin typeface="+mn-ea"/>
                <a:ea typeface="+mn-ea"/>
                <a:sym typeface="+mn-ea"/>
              </a:rPr>
            </a:br>
            <a:b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  <a:sym typeface="+mn-ea"/>
              </a:rPr>
            </a:br>
            <a:br>
              <a:rPr sz="2000">
                <a:latin typeface="+mn-ea"/>
                <a:ea typeface="+mn-ea"/>
                <a:sym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1905" y="1757045"/>
            <a:ext cx="10044430" cy="2249805"/>
          </a:xfrm>
        </p:spPr>
        <p:txBody>
          <a:bodyPr/>
          <a:p>
            <a:pPr algn="ctr"/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br>
              <a:rPr lang="en-US" altLang="zh-CN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选择器</a:t>
            </a:r>
            <a:br>
              <a:rPr lang="zh-CN" alt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4541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450975"/>
            <a:ext cx="10630535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 规则由两个主要的部分构成：选择器，以及一条或多条声明</a:t>
            </a: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</a:t>
            </a:r>
            <a:r>
              <a:rPr 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）</a:t>
            </a:r>
            <a:br>
              <a:rPr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选择器通常是您需要改变样式的 HTML 元素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每条声明由一个属性和一个值组成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属性是你希望设置的样式属性。每个属性有一个值。属性和值被冒号分开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4411345"/>
            <a:ext cx="4745990" cy="1865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8399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基本选择器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标签选择器：直接使用元素标签进行选择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&lt;p&gt;&lt;/p&gt;  p{color:red;}  =&gt;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此选择器的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权重为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1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类选择器：通过元素的类名，来选择元素，一个元素可以有多个类名，都代表这个元素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类名是元素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class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属性中的属性值，例如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&lt;p class='sum'&gt;&lt;/p&gt;   .sum{}  =&gt;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此选择器的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权重为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10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·id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选择器：通过元素的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id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名，来选择元素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类名是元素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id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属性中的属性值，例如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&lt;p id='sum'&gt;&lt;/p&gt;    #sum{}   = 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此选择器的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权重为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100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通配符选择器：通过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*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选择全部元素，包括根元素 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*{}  =&gt; 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权重小于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，可被覆盖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   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</a:rPr>
              <a:t>口号：看到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class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</a:rPr>
              <a:t>名要想到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' . '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</a:rPr>
              <a:t>  看到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id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</a:rPr>
              <a:t>要想到 </a:t>
            </a:r>
            <a: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  <a:t>' # '</a:t>
            </a:r>
            <a:br>
              <a:rPr lang="en-US" altLang="zh-CN" sz="2000">
                <a:solidFill>
                  <a:srgbClr val="FF0000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097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并集选择器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你可以对选择器进行分组，这样，被分组的选择器就可以分享相同的声明。用逗号将需要分组的选择器分开。在下面的例子中，我们对所有的标题元素进行了分组。所有的标题元素都是绿色的。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h1,h2,h3,h4,h5,h6 {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      color: green;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097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交集选择器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两种属性同属一个元素的时候，我们可以使用交集选择器来进行元素的准确选择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&lt;p class='name1 name2' id='id1'&gt;&lt;/p&gt;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p.name1{}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p#id1{}</a:t>
            </a: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.name1.name2{}</a:t>
            </a:r>
            <a:b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21983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派生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(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后代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)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通过依据元素在其位置的上下文关系来定义样式，你可以使标记更加简洁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用</a:t>
            </a:r>
            <a:r>
              <a:rPr lang="zh-CN" altLang="en-US" sz="2000">
                <a:solidFill>
                  <a:srgbClr val="FF0000"/>
                </a:solidFill>
                <a:latin typeface="+mn-ea"/>
                <a:ea typeface="+mn-ea"/>
                <a:sym typeface="+mn-ea"/>
              </a:rPr>
              <a:t>空格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隔开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列表中的 strong 元素变为斜体字，而不是通常的粗体字，可以这样定义一个派生选择器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后代选择器尽量不要超过3个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,没有必要把每一个层级都写出来，只需要写出关键节点即可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li strong {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  font-style: italic;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    font-weight: normal;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&lt;ol&gt;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&lt;li&gt;&lt;strong&gt;我是斜体字。这是因为 strong 元素位于 li 元素内。&lt;/strong&gt;&lt;/li&gt;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&lt;/ol&gt;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155" y="1450975"/>
            <a:ext cx="11158220" cy="4939665"/>
          </a:xfrm>
        </p:spPr>
        <p:txBody>
          <a:bodyPr/>
          <a:p>
            <a:pPr marL="0" indent="0" algn="l">
              <a:lnSpc>
                <a:spcPct val="150000"/>
              </a:lnSpc>
            </a:pP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CSS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选择器 </a:t>
            </a:r>
            <a:r>
              <a:rPr lang="en-US" altLang="zh-CN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- </a:t>
            </a:r>
            <a: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子代选择器</a:t>
            </a:r>
            <a:br>
              <a:rPr lang="zh-CN" altLang="en-US" sz="36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·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与后代选择器相比，子元素选择器只能选择作为某元素子元素的元素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,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符号为大括号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h1 </a:t>
            </a:r>
            <a:r>
              <a:rPr lang="en-US" altLang="zh-CN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&gt; </a:t>
            </a: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strong {color:red;}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&lt;h1&gt;This is &lt;strong&gt;very&lt;/strong&gt; &lt;strong&gt;very&lt;/strong&gt; important.&lt;/h1&gt;</a:t>
            </a: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  <a:sym typeface="+mn-ea"/>
              </a:rPr>
            </a:br>
            <a:br>
              <a:rPr lang="en-US" altLang="zh-CN" sz="2000">
                <a:solidFill>
                  <a:schemeClr val="tx1"/>
                </a:solidFill>
                <a:latin typeface="+mn-ea"/>
                <a:ea typeface="+mn-ea"/>
              </a:rPr>
            </a:br>
            <a:br>
              <a:rPr lang="zh-CN" altLang="en-US" sz="2000">
                <a:solidFill>
                  <a:schemeClr val="tx1"/>
                </a:solidFill>
                <a:latin typeface="+mn-ea"/>
                <a:ea typeface="+mn-ea"/>
              </a:rPr>
            </a:b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96260" y="128905"/>
            <a:ext cx="749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珠峰培训CSS从入门到精通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[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九年专注、有口皆碑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]</a:t>
            </a:r>
            <a:b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 dir="u"/>
      </p:transition>
    </mc:Choice>
    <mc:Fallback>
      <p:transition>
        <p:wipe dir="u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23760</Words>
  <Application>WPS 演示</Application>
  <PresentationFormat>宽屏</PresentationFormat>
  <Paragraphs>1003</Paragraphs>
  <Slides>157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157</vt:i4>
      </vt:variant>
    </vt:vector>
  </HeadingPairs>
  <TitlesOfParts>
    <vt:vector size="167" baseType="lpstr">
      <vt:lpstr>Arial</vt:lpstr>
      <vt:lpstr>宋体</vt:lpstr>
      <vt:lpstr>Wingdings</vt:lpstr>
      <vt:lpstr>微软雅黑</vt:lpstr>
      <vt:lpstr>仿宋</vt:lpstr>
      <vt:lpstr>Adobe 仿宋 Std R</vt:lpstr>
      <vt:lpstr>Arial Unicode MS</vt:lpstr>
      <vt:lpstr>Calibri</vt:lpstr>
      <vt:lpstr>Calibri Light</vt:lpstr>
      <vt:lpstr>Office 主题</vt:lpstr>
      <vt:lpstr>PowerPoint 演示文稿</vt:lpstr>
      <vt:lpstr>珠峰培训CSS从入门到精通  [九年专注、有口皆碑]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</vt:lpstr>
      <vt:lpstr>PowerPoint 演示文稿</vt:lpstr>
      <vt:lpstr>  webstorm的安装和使用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HTML基础及HTML实战 		</vt:lpstr>
      <vt:lpstr>网页的基本组成 · HTML:超文本标记语言，是使用标记标签来描述网页的一种语言,也是一种规范，一种	标准，它通过标记符号来标记要显示的网页中的各个部分; · CSS:层叠样式表(英文全称:Cascading Style Sheets)是一种用来表现HTML（标准通	用标记语言的一个应用）或XML（标准通用标记语言的一个子集）等文件样式的	计算机语言。CSS不仅可以静态地修饰网页,还可以配合各种脚本语言动态地对网	页各元素进行格式化; · JS:是一种轻量级的编程语言,B课程会详细讲解; 		</vt:lpstr>
      <vt:lpstr>HTML简介 ·HTML是用来描述网页的一种语言; ·HTML指的是超文本标记语言 (Hyper Text Markup Language); ·HTML不是一种编程语言，而是一种标记语言 (markup language) ,是纯文本; 	·“超文本”就是指页面内可以包含图片、链接，甚至音乐、程序等非文字元素 	·“标记语言”是一套标记标签，我们用这些标签来进行文本的标记,用来描述网页 ·HTML 文档包含 HTML 标签和纯文本;     		</vt:lpstr>
      <vt:lpstr>HTML简介 ·超文本标记语言是一种规范，一种标准，它通过标记符号来标记要显示的      网页中的各个部分，正因为有规则，浏览器才知道怎样去解读你的文件   但需要注意的是，对于不同的浏览器，对同一标记符可能会有不完全相同      的解释，因而可能会有不同的显示效果。兼容问题    		</vt:lpstr>
      <vt:lpstr>HTML标签 html中我们用标签来进行标记，HTML标记标签通常被称为 HTML 标签 (HTML tag)。 【标签语法】 ·由成对的尖括号和标签名组成，例如&lt;p&gt;&lt;/p&gt; ·HTML通常是成对出现的，第一个是开始标签，第二个是结束标签，例如&lt;div&gt;&lt;/div&gt; ·标签分为闭合标签和空标签 	闭合标签:由开始标签和结束标签组成，标签之间可以放内容，可以进行标签之间的嵌套 	空标签:没有内容的HTML元素被称为空元素。空元素是在开始标签中关闭的，例如&lt;br /&gt; 标签一般小写，闭合标签一定要有结束标签,空标签没有结束标签,不要手动去添加闭合标签    		</vt:lpstr>
      <vt:lpstr>HTML标签属性 ·HTML标签可以拥有属性,属性提供了有关HTML元素的更多的信息。 ·属性总是以属性名/属性值的形式出现,多个属性名属性值之间用空格隔开;比如:name="value"。 ·属性总是在HTML元素的开始标签中,标签名后面的内容; 例如:&lt;img src="http://www.zhufengpeixun.com/skin/20142/img/logo.png" alt="珠峰培训" title="珠峰培训"&gt;     ·src="" 放图片的路径地址;     ·alt="" 图片路径加载失败或者图片丢失时,图片的描述说明文字内容;     ·title="" 鼠标移动到图片上的文字描述说明内容; &lt;a href="http://www.w3school.com.cn" target="_blank"&gt;This is a link&lt;/a&gt;    ·href="" 超链接要跳转的路径地址   href="javascript:;" 禁止默认的链接跳转     ·target= "_blank" 在新窗口打开 target= "_self" 在当前窗口打开   		</vt:lpstr>
      <vt:lpstr>HTML元素 ·HTML 元素指的是从开始标签（start tag）到结束标签（end tag）的所有代码。    ·HTML元素以开始标签起始  ·HTML元素以结束标签终止  ·元素的内容是开始标签与结束标签之间的内容  ·某些HTML元素(空标签)具有空内容（empty content）  ·空元素在开始标签中进行关闭（以开始标签的结束而结束）  ·大多数HTML元素可拥有标签属性    		</vt:lpstr>
      <vt:lpstr>HTML基本结构 ·document是指整个文件，它下面就是咱们的HTML; ·超文本标记语言的结构包括“头”部分（英语:Head）、和“主体”部分（英语:Body） ·其中“头”部提供关于网页的信息，“主体”部分提供网页的具体内容。 ·除了最基本的结构外，我们详细的分解一下每一部分！    		</vt:lpstr>
      <vt:lpstr>HTML基本结构 - 文档声明 ·为了说明文档使用的超文本标记语言标准，所有超文本标记语言文档应该以“文件类型声明”（外语全称加缩写&lt;!DOCTYPE&gt;）开头，引用一个文件类型描述或者必要情况下自定义一个文件类型描述。 ·&lt;!DOCTYPE&gt; 声明必须是 HTML 文档的第一行，位于 &lt;html&gt; 标签之前 ·&lt;!DOCTYPE&gt; 声明不是 HTML 标签;它是指示 web 浏览器关于页面使用哪个 HTML 版本进行编写的指令。 ·在 HTML 4.01 中，&lt;!DOCTYPE&gt; 声明引用 DTD，因为 HTML 4.01 基于 SGML。DTD 规定了标记语言的规则，这样浏览器才能正确地呈现内容。 ·HTML5 不基于 SGML，所以不需要引用 DTD。   		</vt:lpstr>
      <vt:lpstr>HTML基本结构 - HTML ·此标签可告知浏览器其自身是一个 HTML 文档，是html的根元素。 ·&lt;html&gt; 与 &lt;/html&gt; 标签限定了文档的开始点和结束点，在它们之间是文档的头部和主体。 ·文档的头部由 &lt;head&gt; 标签定义，而主体由 &lt;body&gt; 标签定义。   		</vt:lpstr>
      <vt:lpstr>HTML基本结构 - head ·&lt;head&gt; 标签用于定义文档的头部，它是所有头部元素的容器。 ·&lt;head&gt; 中的元素可以引用脚本、指示浏览器在哪里找到样式表、提供元信息等等。 ·文档的头部描述了文档的各种属性和信息，包括文档的标题、在 Web 中的位置以及和其他文档的关系等。绝大多数文档头部包含的数据都不会真正作为内容显示给用户。 ·下面这些标签可用在 head 部分:&lt;link&gt;, &lt;meta&gt;, &lt;script&gt;, &lt;style&gt;, 以及 &lt;title&gt;。   		</vt:lpstr>
      <vt:lpstr>HTML基本结构 - title ·&lt;title&gt; 定义文档的标题，它是 head 部分中唯一必需的元素。 ·一定要选择一个正确的标题，这对于定义文档并确保它能够在 Web 上有效利用来说是十分重要的。 ·显示在浏览器的页卡位置  		</vt:lpstr>
      <vt:lpstr>HTML基本结构 - title ·&lt;title&gt; 定义文档的标题，它是 head 部分中唯一必需的元素。 ·一定要选择一个正确的标题，这对于定义文档并确保它能够在 Web 上有效利用来说是十分重要的。 ·显示在浏览器的页卡位置  		</vt:lpstr>
      <vt:lpstr>HTML基本结构 - meta ·&lt;meta&gt; 标签提供关于 HTML 文档的元数据。元数据不会显示在页面上，但是对于机器是可读的; ·典型的情况是，meta 元素被用于规定页面的描述、关键词、文档的作者、最后修改时间以及其他元数据; ·关于meta的标签属性;  		</vt:lpstr>
      <vt:lpstr>HTML基本结构 - body ·网页的主体部分 ·body 元素定义文档的主体，用户看到的内容基本都在body内编写。 ·body 元素包含文档的所有内容（比如文本、超链接、图像、表格和列表等等。）  		</vt:lpstr>
      <vt:lpstr>常用的标签元素 ·html4版本常见的标签元素   http://www.zhufengpeixun.com/qianduanjishuziliao/qianduanCSSziliao/2016-06-29/456.html ·html5版本新增标签   http://old.zhufengpeixun.cn/qianduanjishuziliao/CSS3heHTML5zhuanti/2016-11-20/665.html    		</vt:lpstr>
      <vt:lpstr>常用的标签元素[A-Z] http://www.w3school.com.cn/tags/index.asp 【A】 &lt;!--... --&gt; 定义注释 &lt;!DOCTYPE&gt;定义文档类型 &lt;a&gt; 定义链接跳转 &lt;article&gt; 定义文章 &lt;aside&gt;定义页面内容之外的内容 &lt;audio&gt;定义声音内容之外的内容    		</vt:lpstr>
      <vt:lpstr>常用的标签元素[A-Z] 【B】 &lt;b&gt; 定义粗体字 &lt;big&gt;定义大号字体 &lt;body&gt; 定义文档的主体 &lt;br&gt; 定义简单的折行 &lt;button&gt;定义按钮     		</vt:lpstr>
      <vt:lpstr>常用的标签元素[A-Z] 【C】 &lt;canvas&gt;定义画布图形 &lt;caption&gt;定义表格标题 &lt;col&gt;定义表格中一个或多个列的属性值 &lt;colgroup&gt;定义表格中供格式化的列祖   		</vt:lpstr>
      <vt:lpstr>常用的标签元素[A-Z] 【D】 &lt;datalist&gt;定义下拉列表 &lt;dl&gt;定义定义列表 &lt;dd&gt;定义定义列表中的项目 &lt;dd&gt;定义定义列表中项目的描述 &lt;div&gt;&lt;/div&gt; 定义文档中的节 用来划分块结构   		</vt:lpstr>
      <vt:lpstr>常用的标签元素[A-Z] 【E】 &lt;em&gt;定义强调文本 &lt;embed&gt;定义外部交互内容或插件 &lt;embed src="helloworld.swf" /&gt; 【F】 &lt;figcaption&gt;定义figure元素的标题 &lt;figure&gt;定义媒介内容的分组，以及它们的标题 &lt;footer&gt;定义section或page的页脚 &lt;form&gt;定义供用户输入的HTML表单 &lt;frame&gt;定义框架集的窗口或框架  		</vt:lpstr>
      <vt:lpstr>常用的标签元素[A-Z] 【H】 &lt;h1&gt; to &lt;h6&gt;定义HTML标题 &lt;head&gt;定义关于文档的信息 &lt;header&gt;定义section或page的页眉 &lt;hr&gt;定义水平线 &lt;html&gt;定义HTML文档  		</vt:lpstr>
      <vt:lpstr>常用的标签元素[A-Z] 【I】 &lt;i&gt;定义斜体字 &lt;img&gt;定义图像 &lt;input&gt;定义输入控件    		</vt:lpstr>
      <vt:lpstr>常用的标签元素[A-Z] 【L】 &lt;label&gt;定义input元素的标注 &lt;li&gt;定义列表的项目 &lt;link&gt;定义文档与外部资源的关系   		</vt:lpstr>
      <vt:lpstr>常用的标签元素[A-Z] 【M】 &lt;map&gt;定义图像映射 &lt;mark&gt;定义有记号的文本 &lt;menu&gt;定义命令的列表或菜单 &lt;meta&gt;定义关于HTML文档的元信息 &lt;meter&gt;定义预定义范围内的度量 【N】 &lt;nav&gt;定义导航链接		</vt:lpstr>
      <vt:lpstr>常用的标签元素[A-Z] 【O】 &lt;object&gt;定义内嵌对象 &lt;ol&gt;定义有序列表 &lt;option&gt;定义选择列表中相关选项的组合 【P】 &lt;p&gt;定义文字段落 &lt;param&gt;定义对象的参数 &lt;progress&gt;定义任何类型的任务的进度 </vt:lpstr>
      <vt:lpstr>常用的标签元素[A-Z] 【S】 &lt;s&gt;定义加删除线的文本(不赞成使用) &lt;script&gt;定义客户端脚本    &lt;style&gt;定义文档的样式信息 &lt;section&gt;定义section &lt;select&gt;定义选择列表(下拉列表) &lt;small&gt;定义小号文本 &lt;source&gt;定义媒介源 &lt;span&gt;定义文档中的节 &lt;strong&gt;定义强调文本，加粗 sup 定义上标文本  sub 定义下标文本  </vt:lpstr>
      <vt:lpstr>常用的标签元素[A-Z] 【T】 &lt;table&gt;定义表格 &lt;tbody&gt;定义表格中的主体内容 &lt;td&gt;定义表格中的单元 &lt;textarea&gt;定义多行的文本输入控件 &lt;tfoot&gt;定义表格中的表头内容 &lt;th&gt;定义表格中的表头单元格 &lt;tr&gt; 定义表格中的行 &lt;thead&gt;定义表格中的表头内容 &lt;time&gt;定义日期/时间 &lt;title&gt;定义文档的标题  </vt:lpstr>
      <vt:lpstr>常用的标签元素[A-Z] 【U】 &lt;u&gt;定义下划线文本（不赞成使用） &lt;ul&gt;定义无序列表 【V】 &lt;video&gt; 定义视频  </vt:lpstr>
      <vt:lpstr>元素的分类 块级元素 div h1-h6 hr menu ol ul li dl dt dd table p form ·本身属性为display:block的元素;因为它自身的特点，我们通常使用块级元素来进行大布局（大结构）的搭建 块级元素的特点 ·独占一行，每一个块级元素都会从新的一行重新开始 ·排列方式:从上到下依次排布 ·可以直接控制宽度、高度以及盒子模型的相关css属性 ·在不设置宽度的情况下，块级元素的宽度是它父级元素内容的宽度,高度是它本身内容的高度 ·可以嵌套行内元素 ·ul/ol下面只能是li,dl下面只能是dt dd;p就不能包其他块级元素包括它自己本身   </vt:lpstr>
      <vt:lpstr>元素的分类 行内元素 span a b strong i em s br u  textarea input select label img  sup sub big small ·内联元素是指本身属性为display:inline的元素。因为它自身的特点，我们通常使用行内元素来进行文字、小图标（小结构）的搭建 行内元素的特点 ·不独占一行,和其他内联元素从左到右在一行显示 ·排列方式:从左到右依次排布 ·不能直接控制宽度、高度以及盒子模型的相关css属性，但是直接设置内外边距的左右值是可以的 ·内联元素的宽高是由本身内容的大小决定（文字、图片等） ·内联元素只能容纳文本或者其他内联元素（此处请注意，不要在内联元素中嵌套块级元素）    </vt:lpstr>
      <vt:lpstr>元素之间的相互转换 行内元素   =&gt;  display:inline 块级元素   =&gt;  display:block 行内块元素 =&gt;  display:inline-block   </vt:lpstr>
      <vt:lpstr>标签语义化 - 含义 ·合适标签做合适的事情，例如文章段落用p标签，标题用h1-h6标签  ·标签语义化为浏览器和搜索引擎服务</vt:lpstr>
      <vt:lpstr>标签语义化 - 为什么要遵循标签语义化 1、利于SEO优化（也就是搜索引擎的抓取，搜索引擎的爬虫也依赖于标记来确定上下文和各个关键字的权重） 2、在样式丢失的时候，还是可以比较好的呈现结构 3、更好的支持各种终端，例如无障碍阅读和有声小说等 4、利于团队开发和维护，W3C给我们定了一个标准，那么团队中都遵循这个标准，那么代码的差异就会缩小，在开发和维护的时候就可以提高效率  </vt:lpstr>
      <vt:lpstr>标签语义化 - 日常工作中怎样遵循标签语义化 1、尽量减少使用无意义标签，例如span和div 2、尽量不使用标签本身的css属性，例如b、font、s等标签，如果需要这些样式，那么使用css样式来进行添加 3、在需要强调的部分，使用strong、em，但是样式尽量使用css样式来描述 4、表格搭建时，使用&lt;thead&gt;表格头部&lt;/thead&gt; &lt;tbody&gt;表格身体&lt;/tbody&gt; &lt;tfoot&gt;表格尾部&lt;/tfoot&gt; 5、列表搭建时，使用&lt;ul&gt;无序列表&lt;/ul&gt; &lt;ol&gt;有序列表&lt;/ol&gt; &lt;dl&gt;定义列表&lt;/dl&gt;</vt:lpstr>
      <vt:lpstr>  CSS基础及CSS实战 		</vt:lpstr>
      <vt:lpstr>CSS简介 ·CSS 指层叠样式表 (Cascading Style Sheets),是为了解决内容与表现分离的问题，可以大大提高工作效率，多个样式层叠为一也可以节省代码的重复 ·在很久很久以前，只使用html来进行布局，有关样式的部分使用html属性完成，这样代码就显得很臃肿，修改起来也是特别的麻烦。后来w3c就创造出了样式（style），这样html就只负责结构，描述样式就交给了css。这样大大减少了开发者的工作量，提高了工作效率  http://www.zhufengpeixun.com/qianduanjishuziliao/qianduanCSSziliao/2016-07-04/490.html     		</vt:lpstr>
      <vt:lpstr>CSS基本语法 ·CSS 规则由两个主要的部分构成：选择器，以及一条或多条声明（css属性） ·选择器通常是您需要改变样式的 HTML 元素 ·每条声明由一个属性和一个值组成 ·属性是你希望设置的样式属性。每个属性有一个值。属性和值被冒号分开 </vt:lpstr>
      <vt:lpstr>  CSS引入方式  </vt:lpstr>
      <vt:lpstr>CSS引入方式 - 行内式 · 通过style这个标签属性，将css键值对直接写入标签内      		</vt:lpstr>
      <vt:lpstr>CSS引入方式 - 内嵌式（嵌入式） · 使用style标签将css属性名和属性值引入到html页面中，通常style标签放置在head标签中。为什么css样式要放置在head标签中呢，因为代码从上到下执行，如果先加载结构，那么用户看到的就将是干巴巴的内容，而没有通过美化，而先加载样式后加载结构，就相当于孩子出生就是穿着衣服的   		</vt:lpstr>
      <vt:lpstr>CSS引入方式 - 外联式（外链式） · 通过link标签将独立的css文件引入到html文件中    		</vt:lpstr>
      <vt:lpstr>CSS引入方式 - 导入式 · 通过@import 'url'引入一个独立的css文件   		</vt:lpstr>
      <vt:lpstr>CSS引入方式 - 外链式和导入式的区别 ·link和@import虽然都是引入外部的css文件，但是他们是由天差地别的区别的 ·link是html标签，@import完全是css提供的方式，要写在css文件或者style标签中。 ·他们的加载顺序也是有区别的，当一个页面被加载的时候，link引用的css文件会被同时加载，而@import引入的css文件会等页面全部下载完后再加载。 ·当使用javascript控制DOM去改变css样式的时候，只能使用link标签，因为import是不能被DOM控制的。</vt:lpstr>
      <vt:lpstr>  CSS命名规范  </vt:lpstr>
      <vt:lpstr> 1)必须使用英文开头,并且开头字母一律小写; 2)所有的命名最好都小写 3)尽量不要用缩写英,除非可以一目了然的; 4)如果遇到相差不大class或者id，主功能识别字母在前，位置识别字母在后，位置识别字母第一个可大写（如：navTop，menuLeft） 5)遵循驼峰命名法:第一个单词的首字母小写,其余每一个有意义的单词的首字母大写（如：studentInfo、getElementById）  </vt:lpstr>
      <vt:lpstr>头：header      内容：content/container            尾：footer             导航：nav       侧栏：sidebar 栏目：column            页面外围控制整体布局宽度：wrapper 左右中：left right center 登录条：loginbar 标志：logo 广告：banner 页面主体：main  </vt:lpstr>
      <vt:lpstr> 热点：hot 新闻：news 下载：download 子导航：subnav 菜单：menu 子菜单：submenu 搜索：search 友情链接：friendlink 页脚：footer 版权：copyright 投票：vote 合作伙伴：partner </vt:lpstr>
      <vt:lpstr>滚动：scroll 内容：content 标签页：tab 文章列表：list 提示信息：msg 小技巧：tips 栏目标题：title 加入：joinus 指南：guild 服务：service 注册：regsiter 状态：status    </vt:lpstr>
      <vt:lpstr>  CSS选择器  </vt:lpstr>
      <vt:lpstr>CSS选择器 ·CSS 规则由两个主要的部分构成：选择器，以及一条或多条声明（css属性） ·选择器通常是您需要改变样式的 HTML 元素 ·每条声明由一个属性和一个值组成 ·属性是你希望设置的样式属性。每个属性有一个值。属性和值被冒号分开 </vt:lpstr>
      <vt:lpstr>CSS选择器 - 基本选择器 ·标签选择器：直接使用元素标签进行选择 &lt;p&gt;&lt;/p&gt;  p{color:red;}  =&gt; 此选择器的权重为1 ·类选择器：通过元素的类名，来选择元素，一个元素可以有多个类名，都代表这个元素 类名是元素class属性中的属性值，例如&lt;p class='sum'&gt;&lt;/p&gt;   .sum{}  =&gt;此选择器的权重为10 ·id选择器：通过元素的id名，来选择元素,类名是元素id属性中的属性值，例如&lt;p id='sum'&gt;&lt;/p&gt;    #sum{}   = &gt; 此选择器的权重为100 ·通配符选择器：通过*选择全部元素，包括根元素  *{}  =&gt; 权重小于1，可被覆盖    口号：看到class名要想到' . '  看到id要想到 ' # '  </vt:lpstr>
      <vt:lpstr>CSS选择器 - 并集选择器 ·你可以对选择器进行分组，这样，被分组的选择器就可以分享相同的声明。用逗号将需要分组的选择器分开。在下面的例子中，我们对所有的标题元素进行了分组。所有的标题元素都是绿色的。 h1,h2,h3,h4,h5,h6 {         color: green; }    </vt:lpstr>
      <vt:lpstr>CSS选择器 - 交集选择器 ·两种属性同属一个元素的时候，我们可以使用交集选择器来进行元素的准确选择 &lt;p class='name1 name2' id='id1'&gt;&lt;/p&gt; p.name1{} p#id1{} .name1.name2{}    </vt:lpstr>
      <vt:lpstr>CSS选择器 - 派生(后代)选择器 ·通过依据元素在其位置的上下文关系来定义样式，你可以使标记更加简洁,用空格隔开 列表中的 strong 元素变为斜体字，而不是通常的粗体字，可以这样定义一个派生选择器 ·后代选择器尽量不要超过3个,没有必要把每一个层级都写出来，只需要写出关键节点即可 li strong {     font-style: italic;     font-weight: normal; } &lt;ol&gt;      &lt;li&gt;&lt;strong&gt;我是斜体字。这是因为 strong 元素位于 li 元素内。&lt;/strong&gt;&lt;/li&gt; &lt;/ol&gt;     </vt:lpstr>
      <vt:lpstr>CSS选择器 - 子代选择器 ·与后代选择器相比，子元素选择器只能选择作为某元素子元素的元素,符号为大括号; h1 &gt; strong {color:red;} &lt;h1&gt;This is &lt;strong&gt;very&lt;/strong&gt; &lt;strong&gt;very&lt;/strong&gt; important.&lt;/h1&gt;     </vt:lpstr>
      <vt:lpstr>CSS选择器 - 相邻兄弟选择器 相邻兄弟选择器可选择紧接在另一元素后的元素，且二者有相同父元素。 h1 + p {margin-top:50px;}    </vt:lpstr>
      <vt:lpstr>CSS选择器 - 属性选择器  ·对带有指定属性的 HTML 元素设置样式  权重为10 可以为拥有指定属性的 HTML 元素设置样式，而不仅限于 class 和 id 属性 属性选择器 下面的例子为带有 title 属性的所有元素设置样式： [title]{color:red;} 属性和值选择器 下面的例子为 title="zfpx" 的所有元素设置样式： [title=zfpx]{border:5px solid blue;} 设置表单的样式 input[type="text"]{width:150px;display:block;background-color:yellow;}      </vt:lpstr>
      <vt:lpstr>CSS选择器 - 伪类选择器  ·a:link {color: #FF0000}          /* 未访问的链接 */ ·a:visited {color: #00FF00}	/* 已访问的链接 */ ·a:hover {color: #FF00FF}	/* 鼠标移动到链接上 */ ·a:active {color: #0000FF}	/* 选定的链接 */ 权重: 10&lt;权重&lt;11      </vt:lpstr>
      <vt:lpstr>CSS选择器 - 伪元素选择器 :first-line 伪元素用于向文本的首行设置特殊样式，只能用于块级元素; :first-letter 伪元素用于向文本的首字母设置特殊样式; :before 在元素的内容前面插入新内容; :after 在元素的内容后面插入新内容;       </vt:lpstr>
      <vt:lpstr>  CSS权重 </vt:lpstr>
      <vt:lpstr>CSS权重和基本规则 权重记忆口诀: 从0开始，一个行内样式+1000，一个id+100，一个属性选择器/class或者伪类+10，一个元素名，或者伪元素+1 规则:相同的权重：以后面出现的选择器为最后规则      不同的权重，权重值高则生效 http://www.w3cplus.com/css/css-specificity-things-you-should-know.html   css权重     </vt:lpstr>
      <vt:lpstr>  盒子模型  </vt:lpstr>
      <vt:lpstr>CSS盒子模型图    </vt:lpstr>
      <vt:lpstr>CSS盒子模型的取值 ·element : 元素(宽度 + 高度) ·padding : 内边距，也有资料将其翻译为填充。  ·border : 边框。  ·margin : 外边距，也有资料将其翻译为空白或空白边     </vt:lpstr>
      <vt:lpstr>CSS盒子模型的特点 ·内边距、边框和外边距都是可选的，默认值是零。但是，许多元素将由用户代理样式表设置外边距和内边距。可以通过将元素的 margin 和 padding 设置为零来覆盖这些浏览器样式。这可以分别进行，也可以使用通用选择器对所有元素进行设置： * {   margin: 0;   padding: 0; } ·在 CSS 中，width 和 height 指的是内容区域的宽度和高度。增加内边距、边框和外边距不会影响内容区域的尺寸，但是会增加元素框的总尺寸        </vt:lpstr>
      <vt:lpstr>CSS盒子模型 - padding和margin的区别 ·padding 是内边距 =&gt; 会影响我们在浏览器中看到的元素的实际大小   内边距会让元素的内容增大 和其他的元素没有关系 ·margin是外边距 =&gt; 不会影响我们在浏览器中看到的元素的实际大小   外边距不会让元素的内容增大 是和另一个元素的间距       </vt:lpstr>
      <vt:lpstr>CSS盒子模型 - margin兼容问题 ·外边距合并问题:当两个垂直外边距相遇时，它们将形成一个外边距,合并后的外边距的高度等于  两个发生合并的外边距的高度中的较大者 ·margin-top传递问题:子级盒子的上边距会传递给父级盒子（指的是有包含关系的所有盒子），当父级盒子没有内边距或边框的时候，就会出现这个问题 解决方式 : ·给父级元素添加overflow:hidden;(溢出隐藏)属性 ·给父级元素添加内边距或边框属性 ·将子元素的margin-top值变为父级元素的padding-top值 【最优选项】     </vt:lpstr>
      <vt:lpstr>CSS盒子模型的计算 ·元素实际宽度 = 宽度width + padding-left/padding-right + border-left/border-right ·元素实际高度 = 高度height + padding-top/padding-bottom + border-top/border-bottom  口号:元素的实际大小只会受padding和border的影响 跟margin没有半毛钱的关系; 如果加了padding和border的值  要在width和height的值上减去padding和border的值 否则内容会溢出       </vt:lpstr>
      <vt:lpstr>让多个元素在一行显示的方法(面试题) ·display:inline; ·display:inline-block; ·float:left/right; 【display:inline-block元素的特点】 ·让盒子横向排列 ·vertical-align 属性会影响到 inline-block 元素，你可能会把它的值设置为 top ·你需要设置每一列的宽度 ·如果HTML源代码中元素之间有空格，那么列与列之间会产生空隙       </vt:lpstr>
      <vt:lpstr>vertical-align ·该属性设置元素的垂直对齐方式。 ·该属性定义行内元素的基线相对于该元素所在行的基线的垂直对齐。 ·允许指定负长度值和百分比值。这会使元素降低而不是升高。 ·在表单元格中，这个属性会设置单元格框中的单元格内容的对齐方式。       </vt:lpstr>
      <vt:lpstr>overflow:hidden的多种作用 1.overflow溢出隐藏 2.清浮动 3.解决margin-top的传递问题  =&gt; 面试题:单行文本出现省略号           多行文本出现省略号      </vt:lpstr>
      <vt:lpstr>  Float浮动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background背景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position 定位  </vt:lpstr>
      <vt:lpstr>PowerPoint 演示文稿</vt:lpstr>
      <vt:lpstr>PowerPoint 演示文稿</vt:lpstr>
      <vt:lpstr>PowerPoint 演示文稿</vt:lpstr>
      <vt:lpstr>PowerPoint 演示文稿</vt:lpstr>
      <vt:lpstr>  transition过渡动画  </vt:lpstr>
      <vt:lpstr>PowerPoint 演示文稿</vt:lpstr>
      <vt:lpstr>  animation动画  </vt:lpstr>
      <vt:lpstr>PowerPoint 演示文稿</vt:lpstr>
      <vt:lpstr>  ps工具 </vt:lpstr>
      <vt:lpstr>  viewport视口</vt:lpstr>
      <vt:lpstr>PowerPoint 演示文稿</vt:lpstr>
      <vt:lpstr>PowerPoint 演示文稿</vt:lpstr>
      <vt:lpstr> 媒体查询 </vt:lpstr>
      <vt:lpstr>PowerPoint 演示文稿</vt:lpstr>
      <vt:lpstr>PowerPoint 演示文稿</vt:lpstr>
      <vt:lpstr>PowerPoint 演示文稿</vt:lpstr>
      <vt:lpstr>PowerPoint 演示文稿</vt:lpstr>
      <vt:lpstr> rem</vt:lpstr>
      <vt:lpstr> box-sizing</vt:lpstr>
      <vt:lpstr> box-sizing 属性</vt:lpstr>
      <vt:lpstr> input表单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zhufengnodejs</dc:creator>
  <cp:lastModifiedBy>墨城1419924140</cp:lastModifiedBy>
  <cp:revision>870</cp:revision>
  <dcterms:created xsi:type="dcterms:W3CDTF">2016-10-27T05:16:00Z</dcterms:created>
  <dcterms:modified xsi:type="dcterms:W3CDTF">2018-03-25T11:09:14Z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